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2889" r:id="rId4"/>
    <p:sldId id="22857" r:id="rId5"/>
    <p:sldId id="22861" r:id="rId6"/>
    <p:sldId id="22863" r:id="rId7"/>
    <p:sldId id="22871" r:id="rId8"/>
    <p:sldId id="22890" r:id="rId9"/>
    <p:sldId id="22877" r:id="rId10"/>
    <p:sldId id="22905" r:id="rId11"/>
    <p:sldId id="22910" r:id="rId12"/>
    <p:sldId id="22911" r:id="rId13"/>
    <p:sldId id="22898" r:id="rId14"/>
    <p:sldId id="22899" r:id="rId15"/>
    <p:sldId id="258" r:id="rId16"/>
    <p:sldId id="22914" r:id="rId17"/>
    <p:sldId id="22915" r:id="rId18"/>
    <p:sldId id="22917" r:id="rId19"/>
    <p:sldId id="22919" r:id="rId20"/>
    <p:sldId id="22921" r:id="rId21"/>
    <p:sldId id="22922" r:id="rId22"/>
    <p:sldId id="22923" r:id="rId23"/>
    <p:sldId id="22926" r:id="rId24"/>
    <p:sldId id="22927" r:id="rId25"/>
    <p:sldId id="22928" r:id="rId26"/>
    <p:sldId id="22929" r:id="rId27"/>
    <p:sldId id="22930" r:id="rId28"/>
    <p:sldId id="22931" r:id="rId29"/>
    <p:sldId id="22932" r:id="rId30"/>
    <p:sldId id="22933" r:id="rId31"/>
    <p:sldId id="22976" r:id="rId32"/>
    <p:sldId id="22979" r:id="rId33"/>
    <p:sldId id="22980" r:id="rId34"/>
    <p:sldId id="22982" r:id="rId35"/>
    <p:sldId id="259" r:id="rId36"/>
    <p:sldId id="22958" r:id="rId37"/>
    <p:sldId id="22959" r:id="rId38"/>
    <p:sldId id="22964" r:id="rId39"/>
    <p:sldId id="22960" r:id="rId40"/>
    <p:sldId id="22961" r:id="rId41"/>
    <p:sldId id="22987" r:id="rId42"/>
    <p:sldId id="22988" r:id="rId43"/>
    <p:sldId id="22989" r:id="rId44"/>
    <p:sldId id="22990" r:id="rId45"/>
    <p:sldId id="22991" r:id="rId46"/>
    <p:sldId id="22992" r:id="rId47"/>
    <p:sldId id="2299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396A9-88C6-8086-FF97-E48FBC36A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C2DB77-D8DA-DAA7-19CA-C91670BD8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49A9F5-AF6D-DC73-3077-DE45F411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F3C42-3196-0365-DCC1-B4132642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8A15E-1744-0CFF-B215-C5235968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15F4D981-625A-400E-8482-2F50A4F866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4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98F05-6C33-4FA6-4D47-7E7E34EA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DCC37C-2867-BF6A-28D6-F261A5959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E6601E-2388-ACCD-CFF1-238390C06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11A45-E569-C116-97AA-52B8E777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832CDA-81ED-08F4-0F4F-34385BD4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9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5DA2C0-7C63-85B9-9A0B-6F39E65DA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8097D-5846-B59C-A85A-77FB9229D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7D1CF-DD0C-BD54-AC30-E126F717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20388-70D0-E8CA-7FC9-097A29B7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8B5C4-CC87-AADB-19BF-A60D7C80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8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D8749-8CCA-95DA-863E-93F65DE6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5C756-F327-053A-DDA8-C2E0E4F2E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4BA94-8F01-65FE-B4DD-7F9BC4AA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DB427-0A66-846D-A76D-6BE5C4F5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52B878-33BE-A6BE-6F75-5C5A7F06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5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2DF59-7CFF-3CA6-9BB3-831C6249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B0BCD9-4E92-2CFC-2701-8D00EBFC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A9DFC6-64DB-E5F9-0AB4-B4E83EAE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E354D-15B4-E250-0326-8D6B4C7A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9EF6FAF-831F-F757-B0DB-9DC9F4E7EE1F}"/>
              </a:ext>
            </a:extLst>
          </p:cNvPr>
          <p:cNvCxnSpPr>
            <a:cxnSpLocks/>
          </p:cNvCxnSpPr>
          <p:nvPr userDrawn="1"/>
        </p:nvCxnSpPr>
        <p:spPr>
          <a:xfrm>
            <a:off x="838200" y="4631483"/>
            <a:ext cx="105219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568D8A-8174-09A4-2B88-136158136A1D}"/>
              </a:ext>
            </a:extLst>
          </p:cNvPr>
          <p:cNvCxnSpPr>
            <a:cxnSpLocks/>
          </p:cNvCxnSpPr>
          <p:nvPr userDrawn="1"/>
        </p:nvCxnSpPr>
        <p:spPr>
          <a:xfrm>
            <a:off x="838200" y="3429000"/>
            <a:ext cx="105219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55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E690F-9B31-2B86-9726-EC5DCF26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9E021-E5FC-C074-F48E-790CB26C0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97C9C6-EFD2-9B18-72A6-9F5A9741E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101E1-C833-8963-24DC-B1380A88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8EFC2-312D-CAB5-DE25-A069B8833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7DC779-16DA-3CDE-07EB-B0C9DBE2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0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4BB8B-996B-7084-D82B-C8C4F70A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F207CC-0868-7804-0BAB-4EC1F876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D4DA5-B424-46F3-A409-3B775EAD1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3CFB55-6B8C-EC92-1ED8-8EC0EC127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EFFD35-CC3E-95D1-EAF3-464A8CD21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6CC89F-65F1-9374-C103-31B2A938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727342-8F8C-3D68-D086-C00C0F28E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DF8849-8171-B97A-3270-22FBDD5A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51DAA-FA47-5EF2-2A30-BA690992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8909649" cy="84257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3C525E-F3F0-050E-7FA0-61EB74B0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EA6AA8-1165-B90E-6000-C039ADF1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21C15F-7189-E210-E7CA-BF7DD762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1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51FD3B-0937-8F96-B6DD-CDD9886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0A4597-64DB-94BD-10DD-4A685234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8E1C7F-054C-C877-96E9-4CB4F001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7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4622-A205-4A78-03CE-037A1127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881F4-91CE-076C-CB18-34EC8890C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3A74EC-D9FE-57B9-8551-482D813E1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FF8433-CEED-9E0F-FC94-C66774D1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954E93-9BAA-E3A2-F136-1087A47A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760A9E-7FC8-D62A-6CDC-ECA50836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1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1C08E-2CF2-0316-E374-EC239955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73947F-05DB-8777-960E-38C8E53EA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5A9AD4-5816-62D1-3AFD-0D42CFAC4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0DA7D-BE3D-A71D-5211-0D95B189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73369A-EEE4-7D0B-63CD-9692D56F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11B3B2-A533-9496-F621-A92A7C6C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D981-625A-400E-8482-2F50A4F86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7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56B5DC-0864-0824-2DD0-6CD9AC09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38C277-5367-E62E-EA79-86CF0E171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8468"/>
            <a:ext cx="10515600" cy="484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4A79A-5B33-7E9A-3A65-B2B99DADF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2B9CB-7EE2-4110-A9C4-52DF80078EED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1BB3D-5930-B947-A966-649373F8D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18D12-5693-5131-0E39-31589B1AA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4D981-625A-400E-8482-2F50A4F866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1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2ED19-BCF5-98ED-1E8D-0047EE6125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08. </a:t>
            </a:r>
            <a:r>
              <a:rPr lang="ko-KR" altLang="en-US" dirty="0"/>
              <a:t>내장 객체</a:t>
            </a:r>
          </a:p>
        </p:txBody>
      </p:sp>
    </p:spTree>
    <p:extLst>
      <p:ext uri="{BB962C8B-B14F-4D97-AF65-F5344CB8AC3E}">
        <p14:creationId xmlns:p14="http://schemas.microsoft.com/office/powerpoint/2010/main" val="6444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D07ED-1BE4-0C81-9726-F5B34C12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screen</a:t>
            </a:r>
            <a:r>
              <a:rPr lang="ko-KR" altLang="en-US" dirty="0"/>
              <a:t> 객체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599EB-569D-D4B6-8688-471F5412531C}"/>
              </a:ext>
            </a:extLst>
          </p:cNvPr>
          <p:cNvSpPr txBox="1"/>
          <p:nvPr/>
        </p:nvSpPr>
        <p:spPr>
          <a:xfrm>
            <a:off x="631885" y="1341460"/>
            <a:ext cx="9022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사용자의 화면 크기나 방향 등의 정보를 담고 있는 객체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8AFA8D-01E5-7A16-A1AB-FBE9B068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" y="1954114"/>
            <a:ext cx="6698653" cy="36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78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A1443-CE58-B82B-3F88-2E47193A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팝업 창</a:t>
            </a:r>
            <a:r>
              <a:rPr lang="en-US" altLang="ko-KR" dirty="0"/>
              <a:t>, </a:t>
            </a:r>
            <a:r>
              <a:rPr lang="ko-KR" altLang="en-US" dirty="0"/>
              <a:t>화면 가운데 표시하기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4AA80-2413-3527-C50D-F538DAEFC784}"/>
              </a:ext>
            </a:extLst>
          </p:cNvPr>
          <p:cNvSpPr txBox="1"/>
          <p:nvPr/>
        </p:nvSpPr>
        <p:spPr>
          <a:xfrm>
            <a:off x="631885" y="1439492"/>
            <a:ext cx="102586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팝업 창의 기본 위치는 화면의 왼쪽 위이므로 화면 가운데에 배치하려면 위치를 계산해야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8E236-4CA2-E27E-2D04-456A2183110B}"/>
              </a:ext>
            </a:extLst>
          </p:cNvPr>
          <p:cNvSpPr txBox="1"/>
          <p:nvPr/>
        </p:nvSpPr>
        <p:spPr>
          <a:xfrm>
            <a:off x="631885" y="1854004"/>
            <a:ext cx="999744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예를 들어</a:t>
            </a:r>
            <a:r>
              <a:rPr lang="en-US" altLang="ko-KR" sz="1600" dirty="0"/>
              <a:t>, </a:t>
            </a:r>
            <a:r>
              <a:rPr lang="ko-KR" altLang="en-US" sz="1600" dirty="0"/>
              <a:t>화면의 너비 </a:t>
            </a:r>
            <a:r>
              <a:rPr lang="en-US" altLang="ko-KR" sz="1600" dirty="0"/>
              <a:t>1000px, </a:t>
            </a:r>
            <a:r>
              <a:rPr lang="ko-KR" altLang="en-US" sz="1600" dirty="0"/>
              <a:t>높이 </a:t>
            </a:r>
            <a:r>
              <a:rPr lang="en-US" altLang="ko-KR" sz="1600" dirty="0"/>
              <a:t>600px, </a:t>
            </a:r>
            <a:r>
              <a:rPr lang="ko-KR" altLang="en-US" sz="1600" dirty="0"/>
              <a:t>팝업 창의 너비 </a:t>
            </a:r>
            <a:r>
              <a:rPr lang="en-US" altLang="ko-KR" sz="1600" dirty="0"/>
              <a:t>500px, </a:t>
            </a:r>
            <a:r>
              <a:rPr lang="ko-KR" altLang="en-US" sz="1600" dirty="0"/>
              <a:t>높이</a:t>
            </a:r>
            <a:r>
              <a:rPr lang="en-US" altLang="ko-KR" sz="1600" dirty="0"/>
              <a:t> 400px</a:t>
            </a:r>
            <a:r>
              <a:rPr lang="ko-KR" altLang="en-US" sz="1600" dirty="0"/>
              <a:t>이라면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78ABA-8BEC-957E-11B7-31A523D65986}"/>
              </a:ext>
            </a:extLst>
          </p:cNvPr>
          <p:cNvSpPr txBox="1"/>
          <p:nvPr/>
        </p:nvSpPr>
        <p:spPr>
          <a:xfrm>
            <a:off x="6672385" y="3799179"/>
            <a:ext cx="514514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팝업 창의 </a:t>
            </a:r>
            <a:r>
              <a:rPr lang="en-US" altLang="ko-KR" sz="1600" dirty="0"/>
              <a:t>left = (</a:t>
            </a:r>
            <a:r>
              <a:rPr lang="ko-KR" altLang="en-US" sz="1600" dirty="0"/>
              <a:t>화면 너비 </a:t>
            </a:r>
            <a:r>
              <a:rPr lang="en-US" altLang="ko-KR" sz="1600" dirty="0"/>
              <a:t>– </a:t>
            </a:r>
            <a:r>
              <a:rPr lang="ko-KR" altLang="en-US" sz="1600" dirty="0"/>
              <a:t>팝업 창 너비</a:t>
            </a:r>
            <a:r>
              <a:rPr lang="en-US" altLang="ko-KR" sz="1600" dirty="0"/>
              <a:t>) /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팝업 창의 </a:t>
            </a:r>
            <a:r>
              <a:rPr lang="en-US" altLang="ko-KR" sz="1600" dirty="0"/>
              <a:t>top = (</a:t>
            </a:r>
            <a:r>
              <a:rPr lang="ko-KR" altLang="en-US" sz="1600" dirty="0"/>
              <a:t>화면 높이 </a:t>
            </a:r>
            <a:r>
              <a:rPr lang="en-US" altLang="ko-KR" sz="1600" dirty="0"/>
              <a:t>– </a:t>
            </a:r>
            <a:r>
              <a:rPr lang="ko-KR" altLang="en-US" sz="1600" dirty="0"/>
              <a:t>팝업 창 높이</a:t>
            </a:r>
            <a:r>
              <a:rPr lang="en-US" altLang="ko-KR" sz="1600" dirty="0"/>
              <a:t>) / 2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4D64A3-130C-694A-30AC-5A916720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5" y="2434530"/>
            <a:ext cx="6040500" cy="38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54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D5C45-2527-8D41-6541-058F40C0B8DC}"/>
              </a:ext>
            </a:extLst>
          </p:cNvPr>
          <p:cNvSpPr txBox="1"/>
          <p:nvPr/>
        </p:nvSpPr>
        <p:spPr>
          <a:xfrm>
            <a:off x="391886" y="374469"/>
            <a:ext cx="672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08\popup-3.html,</a:t>
            </a:r>
            <a:r>
              <a:rPr lang="ko-KR" altLang="en-US" sz="1600" dirty="0"/>
              <a:t> </a:t>
            </a:r>
            <a:r>
              <a:rPr lang="en-US" altLang="ko-KR" sz="1600" dirty="0"/>
              <a:t>08\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\popup-3.js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C474B-C0BA-2D65-010A-97CA78299C41}"/>
              </a:ext>
            </a:extLst>
          </p:cNvPr>
          <p:cNvSpPr txBox="1"/>
          <p:nvPr/>
        </p:nvSpPr>
        <p:spPr>
          <a:xfrm>
            <a:off x="269966" y="899789"/>
            <a:ext cx="11652067" cy="337848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bttn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document.querySelector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("button");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popWidth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600;  </a:t>
            </a:r>
            <a:endParaRPr lang="ko-KR" altLang="en-US" sz="16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popHeight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500;   </a:t>
            </a:r>
            <a:endParaRPr lang="ko-KR" altLang="en-US" sz="16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endParaRPr lang="ko-KR" altLang="en-US" sz="16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bttn.addEventListener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("click", function() {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let left = (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screen.availWidth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popWidth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/ 2;      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let top = (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screen.availHeight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popHeight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/ 2;      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window.open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("notice.html", "event", `width = ${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popWidth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height= ${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popHeight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 left = ${left} top = ${top}`);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6FA1F-CC53-3C8C-1B8D-EADDC05D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86" y="3897313"/>
            <a:ext cx="6025780" cy="2960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2D2F3-11B0-7C9C-4BF2-C656A1B26650}"/>
              </a:ext>
            </a:extLst>
          </p:cNvPr>
          <p:cNvSpPr txBox="1"/>
          <p:nvPr/>
        </p:nvSpPr>
        <p:spPr>
          <a:xfrm>
            <a:off x="7376158" y="6156960"/>
            <a:ext cx="3840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듀얼 모니터를 사용할 경우 </a:t>
            </a:r>
            <a:r>
              <a:rPr lang="en-US" altLang="ko-KR" sz="1400" dirty="0">
                <a:solidFill>
                  <a:schemeClr val="accent1"/>
                </a:solidFill>
              </a:rPr>
              <a:t>1</a:t>
            </a:r>
            <a:r>
              <a:rPr lang="ko-KR" altLang="en-US" sz="1400" dirty="0">
                <a:solidFill>
                  <a:schemeClr val="accent1"/>
                </a:solidFill>
              </a:rPr>
              <a:t>번 모니터에서만 가운데 표시됩니다</a:t>
            </a:r>
            <a:r>
              <a:rPr lang="en-US" altLang="ko-KR" sz="1400" dirty="0">
                <a:solidFill>
                  <a:schemeClr val="accent1"/>
                </a:solidFill>
              </a:rPr>
              <a:t>.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801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39511-A414-F70E-201D-216FCB53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r>
              <a:rPr lang="ko-KR" altLang="en-US" dirty="0"/>
              <a:t> 객체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CFC68-4342-56E5-415E-212D805B636D}"/>
              </a:ext>
            </a:extLst>
          </p:cNvPr>
          <p:cNvSpPr txBox="1"/>
          <p:nvPr/>
        </p:nvSpPr>
        <p:spPr>
          <a:xfrm>
            <a:off x="766354" y="1299758"/>
            <a:ext cx="9727474" cy="119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history </a:t>
            </a:r>
            <a:r>
              <a:rPr lang="ko-KR" altLang="en-US" sz="1600" dirty="0"/>
              <a:t>객체에는 브라우저에서 </a:t>
            </a:r>
            <a:r>
              <a:rPr lang="en-US" altLang="ko-KR" sz="1600" dirty="0"/>
              <a:t>[</a:t>
            </a:r>
            <a:r>
              <a:rPr lang="ko-KR" altLang="en-US" sz="1600" dirty="0"/>
              <a:t>뒤로</a:t>
            </a:r>
            <a:r>
              <a:rPr lang="en-US" altLang="ko-KR" sz="1600" dirty="0"/>
              <a:t>]</a:t>
            </a:r>
            <a:r>
              <a:rPr lang="ko-KR" altLang="en-US" sz="1600" dirty="0"/>
              <a:t>나 </a:t>
            </a:r>
            <a:r>
              <a:rPr lang="en-US" altLang="ko-KR" sz="1600" dirty="0"/>
              <a:t>[</a:t>
            </a:r>
            <a:r>
              <a:rPr lang="ko-KR" altLang="en-US" sz="1600" dirty="0"/>
              <a:t>앞으로</a:t>
            </a:r>
            <a:r>
              <a:rPr lang="en-US" altLang="ko-KR" sz="1600" dirty="0"/>
              <a:t>] </a:t>
            </a:r>
            <a:r>
              <a:rPr lang="ko-KR" altLang="en-US" sz="1600" dirty="0"/>
              <a:t>또는 </a:t>
            </a:r>
            <a:br>
              <a:rPr lang="en-US" altLang="ko-KR" sz="1600" dirty="0"/>
            </a:br>
            <a:r>
              <a:rPr lang="ko-KR" altLang="en-US" sz="1600" dirty="0"/>
              <a:t>주소 표시줄에 입력해서 방문한 사이트 주소가 배열 형태로 저장된다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브라우저 히스토리는 보안 문제 때문에 읽기 전용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FCABE-8140-F4F8-5B67-0A3BE1E1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19" y="2777710"/>
            <a:ext cx="7592485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3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39511-A414-F70E-201D-216FCB53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location</a:t>
            </a:r>
            <a:r>
              <a:rPr lang="ko-KR" altLang="en-US" dirty="0"/>
              <a:t> 객체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CFC68-4342-56E5-415E-212D805B636D}"/>
              </a:ext>
            </a:extLst>
          </p:cNvPr>
          <p:cNvSpPr txBox="1"/>
          <p:nvPr/>
        </p:nvSpPr>
        <p:spPr>
          <a:xfrm>
            <a:off x="631885" y="1534890"/>
            <a:ext cx="4162697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현재 문서의 </a:t>
            </a:r>
            <a:r>
              <a:rPr lang="en-US" altLang="ko-KR" sz="1600" dirty="0"/>
              <a:t>URL </a:t>
            </a:r>
            <a:r>
              <a:rPr lang="ko-KR" altLang="en-US" sz="1600" dirty="0"/>
              <a:t>주소와</a:t>
            </a:r>
            <a:r>
              <a:rPr lang="en-US" altLang="ko-KR" sz="1600" dirty="0"/>
              <a:t> </a:t>
            </a:r>
            <a:r>
              <a:rPr lang="ko-KR" altLang="en-US" sz="1600" dirty="0"/>
              <a:t>관련된 정보가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들어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5C63AC-43DB-2713-B44A-90F3694C0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311" y="1088571"/>
            <a:ext cx="5950317" cy="48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17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C96EF-7AA0-5155-CA45-52B83808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 활용하기</a:t>
            </a:r>
          </a:p>
        </p:txBody>
      </p:sp>
    </p:spTree>
    <p:extLst>
      <p:ext uri="{BB962C8B-B14F-4D97-AF65-F5344CB8AC3E}">
        <p14:creationId xmlns:p14="http://schemas.microsoft.com/office/powerpoint/2010/main" val="37045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2DF29-7FCC-8A8B-834B-75325DCD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65228-F52D-41A0-A3AB-CD553BAFA7BC}"/>
              </a:ext>
            </a:extLst>
          </p:cNvPr>
          <p:cNvSpPr txBox="1"/>
          <p:nvPr/>
        </p:nvSpPr>
        <p:spPr>
          <a:xfrm>
            <a:off x="631885" y="1321122"/>
            <a:ext cx="10006149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자바스크립트 내장 객체 중에서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Date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객체는 날짜와 시간에 대한 정보를 조절할 수 있는 객체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현재 날짜와 시간을 홈페이지에 출력하거나 달력을 표시할 수도 있고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특정일까지 얼마나 남았는지 </a:t>
            </a:r>
            <a:r>
              <a:rPr lang="ko-KR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카운트다운하는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등 여러 가지로 응용할 수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E2FED-8F6B-726C-1605-EA5206184E28}"/>
              </a:ext>
            </a:extLst>
          </p:cNvPr>
          <p:cNvSpPr txBox="1"/>
          <p:nvPr/>
        </p:nvSpPr>
        <p:spPr>
          <a:xfrm>
            <a:off x="631885" y="3256598"/>
            <a:ext cx="10160726" cy="199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객체와 인스턴스</a:t>
            </a:r>
            <a:endParaRPr lang="en-US" altLang="ko-KR" sz="2000" b="1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자바스크립트에 정의된 내장 객체를 사용할 때에는 객체의 프로퍼티와 메서드를 가진 새로운 객체를 만든 후 </a:t>
            </a:r>
            <a:b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여기에 식별자를 붙여 프로그래밍에서 사용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Date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객체를 사용하려면 자바스크립트의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Date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객체를 똑같이 만들어서 그것을 사용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이렇게 내장 객체와 똑같은 모양으로 찍어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낸 객체를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인스턴스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(instance)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객체라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고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F0DA0-5909-36CA-835C-FEC7E520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객체의 인스턴스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CAAC5-FF76-C03D-7673-42FF9711CC0A}"/>
              </a:ext>
            </a:extLst>
          </p:cNvPr>
          <p:cNvSpPr txBox="1"/>
          <p:nvPr/>
        </p:nvSpPr>
        <p:spPr>
          <a:xfrm>
            <a:off x="927463" y="1891880"/>
            <a:ext cx="2002971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Date()</a:t>
            </a:r>
            <a:endParaRPr lang="ko-KR" altLang="ko-KR" sz="18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52D77-6ABE-3DB5-0518-1A9F343398F3}"/>
              </a:ext>
            </a:extLst>
          </p:cNvPr>
          <p:cNvSpPr txBox="1"/>
          <p:nvPr/>
        </p:nvSpPr>
        <p:spPr>
          <a:xfrm>
            <a:off x="927464" y="2667197"/>
            <a:ext cx="3270068" cy="6617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today = new Date()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5F75EC-AD53-4E1C-F5A6-D8227E47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084" y="2151017"/>
            <a:ext cx="6113161" cy="12779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E2BFB-D232-D7EA-6A84-189C9A197B48}"/>
              </a:ext>
            </a:extLst>
          </p:cNvPr>
          <p:cNvSpPr txBox="1"/>
          <p:nvPr/>
        </p:nvSpPr>
        <p:spPr>
          <a:xfrm>
            <a:off x="783771" y="1266477"/>
            <a:ext cx="568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현재 날짜를 기준으로 인스턴스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88EE1-7FB2-12DD-0947-8F83D111C20A}"/>
              </a:ext>
            </a:extLst>
          </p:cNvPr>
          <p:cNvSpPr txBox="1"/>
          <p:nvPr/>
        </p:nvSpPr>
        <p:spPr>
          <a:xfrm>
            <a:off x="927463" y="3942689"/>
            <a:ext cx="866067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today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변수에는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인스턴스가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저장되었기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때문에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이제부터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today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변수는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프로퍼티와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있다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C7FD7-E4B6-9541-27D6-F66247C1520A}"/>
              </a:ext>
            </a:extLst>
          </p:cNvPr>
          <p:cNvSpPr txBox="1"/>
          <p:nvPr/>
        </p:nvSpPr>
        <p:spPr>
          <a:xfrm>
            <a:off x="896140" y="5040745"/>
            <a:ext cx="3270069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</a:t>
            </a:r>
            <a:r>
              <a:rPr lang="en-US" altLang="ko-KR" sz="1600" kern="10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getDate</a:t>
            </a:r>
            <a:r>
              <a:rPr lang="en-US" altLang="ko-KR" sz="1600" kern="1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F91DD9-79FA-D364-EEB3-7405D2100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60"/>
          <a:stretch/>
        </p:blipFill>
        <p:spPr>
          <a:xfrm>
            <a:off x="4855044" y="4972594"/>
            <a:ext cx="6736924" cy="6905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876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F0DA0-5909-36CA-835C-FEC7E520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객체의 인스턴스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D8E4A-54E7-45DA-4607-AA4C5074F5D1}"/>
              </a:ext>
            </a:extLst>
          </p:cNvPr>
          <p:cNvSpPr txBox="1"/>
          <p:nvPr/>
        </p:nvSpPr>
        <p:spPr>
          <a:xfrm>
            <a:off x="892626" y="1866763"/>
            <a:ext cx="10167259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Date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다음의 괄호 안에 날짜 정보 입력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‘2025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25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이라는 날짜 정보를 객체에 저장한 후 프로그램에 사용하려면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다음과 같이 입력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E1BE1-8598-32BA-77F7-B00F7D98D971}"/>
              </a:ext>
            </a:extLst>
          </p:cNvPr>
          <p:cNvSpPr txBox="1"/>
          <p:nvPr/>
        </p:nvSpPr>
        <p:spPr>
          <a:xfrm>
            <a:off x="892626" y="2895556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Date("2025-02-25")    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2025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년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2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월</a:t>
            </a:r>
            <a:r>
              <a:rPr lang="en-US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25</a:t>
            </a:r>
            <a:r>
              <a:rPr lang="ko-KR" altLang="ko-KR" sz="16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일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46F2A-4F74-B995-FB15-4EC8C214695F}"/>
              </a:ext>
            </a:extLst>
          </p:cNvPr>
          <p:cNvSpPr txBox="1"/>
          <p:nvPr/>
        </p:nvSpPr>
        <p:spPr>
          <a:xfrm>
            <a:off x="783771" y="3625016"/>
            <a:ext cx="99843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시간 정보까지 함께 지정하려면 날짜 다음에 대문자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T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추가한 후 그 뒤에 시간을 입력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E23E74-8D68-58E0-687C-71849017C5B5}"/>
              </a:ext>
            </a:extLst>
          </p:cNvPr>
          <p:cNvSpPr txBox="1"/>
          <p:nvPr/>
        </p:nvSpPr>
        <p:spPr>
          <a:xfrm>
            <a:off x="892626" y="4031167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Date("2025-02-25T18:00:00")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1A47A-FABE-B19D-7D7A-518917D02360}"/>
              </a:ext>
            </a:extLst>
          </p:cNvPr>
          <p:cNvSpPr txBox="1"/>
          <p:nvPr/>
        </p:nvSpPr>
        <p:spPr>
          <a:xfrm>
            <a:off x="783771" y="1266477"/>
            <a:ext cx="568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특정 날짜를 기준으로 인스턴스 만들기</a:t>
            </a:r>
          </a:p>
        </p:txBody>
      </p:sp>
    </p:spTree>
    <p:extLst>
      <p:ext uri="{BB962C8B-B14F-4D97-AF65-F5344CB8AC3E}">
        <p14:creationId xmlns:p14="http://schemas.microsoft.com/office/powerpoint/2010/main" val="260294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날짜</a:t>
            </a:r>
            <a:r>
              <a:rPr lang="en-US" altLang="ko-KR" dirty="0"/>
              <a:t>/</a:t>
            </a:r>
            <a:r>
              <a:rPr lang="ko-KR" altLang="en-US" dirty="0"/>
              <a:t>시간 입력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2D91D-0596-54F3-2CFA-A6D80AD55B75}"/>
              </a:ext>
            </a:extLst>
          </p:cNvPr>
          <p:cNvSpPr txBox="1"/>
          <p:nvPr/>
        </p:nvSpPr>
        <p:spPr>
          <a:xfrm>
            <a:off x="705394" y="1412133"/>
            <a:ext cx="973618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1) YYYY-MM-DD: ‘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연도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형태로 지정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  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연도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(YYYY)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나 </a:t>
            </a:r>
            <a:r>
              <a:rPr lang="ko-KR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월까지만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(YYYY-MM)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사용할 수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도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58D0C-DC3E-E9FD-D354-DDC308644D36}"/>
              </a:ext>
            </a:extLst>
          </p:cNvPr>
          <p:cNvSpPr txBox="1"/>
          <p:nvPr/>
        </p:nvSpPr>
        <p:spPr>
          <a:xfrm>
            <a:off x="705394" y="1943136"/>
            <a:ext cx="6096000" cy="9848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Date(“2025-02-25”)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Date(“2025-02”)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Date(“2025”)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C3E78-A872-523E-7040-97E0D07C4287}"/>
              </a:ext>
            </a:extLst>
          </p:cNvPr>
          <p:cNvSpPr txBox="1"/>
          <p:nvPr/>
        </p:nvSpPr>
        <p:spPr>
          <a:xfrm>
            <a:off x="705394" y="3003596"/>
            <a:ext cx="973618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2) YYYY-MM-DDTHH:MM:SS : ‘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연도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-T-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분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초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의 형태로 지정합니다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E250B-B8F9-D565-A9E8-C837F2F049D3}"/>
              </a:ext>
            </a:extLst>
          </p:cNvPr>
          <p:cNvSpPr txBox="1"/>
          <p:nvPr/>
        </p:nvSpPr>
        <p:spPr>
          <a:xfrm>
            <a:off x="705394" y="3500633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Date(“2010-02-25T18:00:00”)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05D80-0D84-7510-1DBC-E83E2C3410CF}"/>
              </a:ext>
            </a:extLst>
          </p:cNvPr>
          <p:cNvSpPr txBox="1"/>
          <p:nvPr/>
        </p:nvSpPr>
        <p:spPr>
          <a:xfrm>
            <a:off x="705393" y="3939547"/>
            <a:ext cx="973618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MM/DD/YYYY: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슬래시를 사용해서 월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연도 순으로 지정합니다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2DB0D-2773-01BB-5C0E-E8DEACB91A4F}"/>
              </a:ext>
            </a:extLst>
          </p:cNvPr>
          <p:cNvSpPr txBox="1"/>
          <p:nvPr/>
        </p:nvSpPr>
        <p:spPr>
          <a:xfrm>
            <a:off x="705394" y="4443918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Date(“02/25/2010”)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9B6DE-9871-1865-30AC-B464760CB055}"/>
              </a:ext>
            </a:extLst>
          </p:cNvPr>
          <p:cNvSpPr txBox="1"/>
          <p:nvPr/>
        </p:nvSpPr>
        <p:spPr>
          <a:xfrm>
            <a:off x="705392" y="4988198"/>
            <a:ext cx="9736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4)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전체 형식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월과 요일 이름은 전체 이름이나 </a:t>
            </a:r>
            <a:r>
              <a:rPr lang="ko-KR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줄여쓴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이름 모두 사용할 수 있습니다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53290-0EAE-FDFE-295C-6D3BF42F12F3}"/>
              </a:ext>
            </a:extLst>
          </p:cNvPr>
          <p:cNvSpPr txBox="1"/>
          <p:nvPr/>
        </p:nvSpPr>
        <p:spPr>
          <a:xfrm>
            <a:off x="705392" y="5395699"/>
            <a:ext cx="69059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new Date("Thu Aug 17 2017 15:00:41 GMT+0900 (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대한민국 표준시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)")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91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C87790E-18DE-5934-8863-71ABE521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최상위 객체</a:t>
            </a:r>
            <a:r>
              <a:rPr lang="en-US" altLang="ko-KR" dirty="0"/>
              <a:t>, window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5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객체의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276F7-F919-4948-6410-4DD9D98C44DC}"/>
              </a:ext>
            </a:extLst>
          </p:cNvPr>
          <p:cNvSpPr txBox="1"/>
          <p:nvPr/>
        </p:nvSpPr>
        <p:spPr>
          <a:xfrm>
            <a:off x="923109" y="1695485"/>
            <a:ext cx="923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메서드 이름 앞에 </a:t>
            </a:r>
            <a:r>
              <a:rPr lang="en-US" altLang="ko-KR" sz="1600" dirty="0"/>
              <a:t>get</a:t>
            </a:r>
            <a:r>
              <a:rPr lang="ko-KR" altLang="en-US" sz="1600" dirty="0"/>
              <a:t>이</a:t>
            </a:r>
            <a:r>
              <a:rPr lang="en-US" altLang="ko-KR" sz="1600" dirty="0"/>
              <a:t> </a:t>
            </a:r>
            <a:r>
              <a:rPr lang="ko-KR" altLang="en-US" sz="1600" dirty="0"/>
              <a:t>붙어 있으면 날짜나 시간 정보를 가져오는 메서드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1DC14DD-BC95-7C68-8CE6-7A05D0271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510290"/>
              </p:ext>
            </p:extLst>
          </p:nvPr>
        </p:nvGraphicFramePr>
        <p:xfrm>
          <a:off x="1004025" y="2312123"/>
          <a:ext cx="9707518" cy="4180748"/>
        </p:xfrm>
        <a:graphic>
          <a:graphicData uri="http://schemas.openxmlformats.org/drawingml/2006/table">
            <a:tbl>
              <a:tblPr firstRow="1" firstCol="1" bandRow="1"/>
              <a:tblGrid>
                <a:gridCol w="1756592">
                  <a:extLst>
                    <a:ext uri="{9D8B030D-6E8A-4147-A177-3AD203B41FA5}">
                      <a16:colId xmlns:a16="http://schemas.microsoft.com/office/drawing/2014/main" val="3020938838"/>
                    </a:ext>
                  </a:extLst>
                </a:gridCol>
                <a:gridCol w="7950926">
                  <a:extLst>
                    <a:ext uri="{9D8B030D-6E8A-4147-A177-3AD203B41FA5}">
                      <a16:colId xmlns:a16="http://schemas.microsoft.com/office/drawing/2014/main" val="584344149"/>
                    </a:ext>
                  </a:extLst>
                </a:gridCol>
              </a:tblGrid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getFullYear</a:t>
                      </a:r>
                      <a:r>
                        <a:rPr lang="ko-KR" sz="1400" kern="100" dirty="0">
                          <a:effectLst/>
                        </a:rPr>
                        <a:t>()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>
                          <a:effectLst/>
                        </a:rPr>
                        <a:t>현지 시간을 기준으로 </a:t>
                      </a:r>
                      <a:r>
                        <a:rPr lang="ko-KR" sz="1400" kern="100" dirty="0" err="1">
                          <a:effectLst/>
                        </a:rPr>
                        <a:t>연도값을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227283"/>
                  </a:ext>
                </a:extLst>
              </a:tr>
              <a:tr h="41727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getMonth()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월값을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0~11 사이의 숫자가 반환</a:t>
                      </a:r>
                      <a:r>
                        <a:rPr lang="en-US" altLang="ko-KR" sz="1400" kern="100" dirty="0">
                          <a:effectLst/>
                        </a:rPr>
                        <a:t>.(</a:t>
                      </a:r>
                      <a:r>
                        <a:rPr lang="ko-KR" sz="1400" kern="100" dirty="0">
                          <a:effectLst/>
                        </a:rPr>
                        <a:t>0</a:t>
                      </a:r>
                      <a:r>
                        <a:rPr lang="en-US" altLang="ko-KR" sz="1400" kern="100" dirty="0">
                          <a:effectLst/>
                        </a:rPr>
                        <a:t> - </a:t>
                      </a:r>
                      <a:r>
                        <a:rPr lang="ko-KR" sz="1400" kern="100" dirty="0">
                          <a:effectLst/>
                        </a:rPr>
                        <a:t>1월</a:t>
                      </a:r>
                      <a:r>
                        <a:rPr lang="en-US" altLang="ko-KR" sz="1400" kern="100" dirty="0">
                          <a:effectLst/>
                        </a:rPr>
                        <a:t>, </a:t>
                      </a:r>
                      <a:r>
                        <a:rPr lang="ko-KR" sz="1400" kern="100" dirty="0">
                          <a:effectLst/>
                        </a:rPr>
                        <a:t>11</a:t>
                      </a:r>
                      <a:r>
                        <a:rPr lang="en-US" altLang="ko-KR" sz="1400" kern="100" dirty="0">
                          <a:effectLst/>
                        </a:rPr>
                        <a:t> - </a:t>
                      </a:r>
                      <a:r>
                        <a:rPr lang="ko-KR" sz="1400" kern="100" dirty="0">
                          <a:effectLst/>
                        </a:rPr>
                        <a:t>12월</a:t>
                      </a:r>
                      <a:r>
                        <a:rPr lang="en-US" altLang="ko-KR" sz="1400" kern="100" dirty="0">
                          <a:effectLst/>
                        </a:rPr>
                        <a:t>)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2404380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getDate()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일값을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1~31 사이의 숫자로 반환.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7146991"/>
                  </a:ext>
                </a:extLst>
              </a:tr>
              <a:tr h="461406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getDay()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요일값을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0~6 사이의 숫자가 반환</a:t>
                      </a:r>
                      <a:r>
                        <a:rPr lang="en-US" altLang="ko-KR" sz="1400" kern="100" dirty="0">
                          <a:effectLst/>
                        </a:rPr>
                        <a:t>.(</a:t>
                      </a:r>
                      <a:r>
                        <a:rPr lang="ko-KR" sz="1400" kern="100" dirty="0">
                          <a:effectLst/>
                        </a:rPr>
                        <a:t>0</a:t>
                      </a:r>
                      <a:r>
                        <a:rPr lang="en-US" altLang="ko-KR" sz="1400" kern="100" dirty="0">
                          <a:effectLst/>
                        </a:rPr>
                        <a:t> – </a:t>
                      </a:r>
                      <a:r>
                        <a:rPr lang="ko-KR" sz="1400" kern="100" dirty="0">
                          <a:effectLst/>
                        </a:rPr>
                        <a:t>일요일</a:t>
                      </a:r>
                      <a:r>
                        <a:rPr lang="en-US" altLang="ko-KR" sz="1400" kern="100" dirty="0">
                          <a:effectLst/>
                        </a:rPr>
                        <a:t>, </a:t>
                      </a:r>
                      <a:r>
                        <a:rPr lang="ko-KR" sz="1400" kern="100" dirty="0">
                          <a:effectLst/>
                        </a:rPr>
                        <a:t>6</a:t>
                      </a:r>
                      <a:r>
                        <a:rPr lang="en-US" altLang="ko-KR" sz="1400" kern="100" dirty="0">
                          <a:effectLst/>
                        </a:rPr>
                        <a:t> – </a:t>
                      </a:r>
                      <a:r>
                        <a:rPr lang="ko-KR" sz="1400" kern="100" dirty="0">
                          <a:effectLst/>
                        </a:rPr>
                        <a:t>토요일</a:t>
                      </a:r>
                      <a:r>
                        <a:rPr lang="en-US" altLang="ko-KR" sz="1400" kern="100" dirty="0">
                          <a:effectLst/>
                        </a:rPr>
                        <a:t>)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1600689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getTime()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>
                          <a:effectLst/>
                        </a:rPr>
                        <a:t>1970년 1월 1일 00:00 이후의 시간을 </a:t>
                      </a:r>
                      <a:r>
                        <a:rPr lang="ko-KR" sz="1400" kern="100" dirty="0" err="1">
                          <a:effectLst/>
                        </a:rPr>
                        <a:t>밀리초로</a:t>
                      </a:r>
                      <a:r>
                        <a:rPr lang="ko-KR" sz="1400" kern="100" dirty="0">
                          <a:effectLst/>
                        </a:rPr>
                        <a:t> 표시.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8884724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getHours()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시값을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0~23 사이의 숫자로 반환.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7523085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getMinutes()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분값을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0~59 사이의 숫자로 반환.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1633577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getSeconds()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초값을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0~59 사이의 숫자로 반환.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7666683"/>
                  </a:ext>
                </a:extLst>
              </a:tr>
              <a:tr h="471724">
                <a:tc>
                  <a:txBody>
                    <a:bodyPr/>
                    <a:lstStyle/>
                    <a:p>
                      <a:pPr algn="l"/>
                      <a:r>
                        <a:rPr lang="ko-KR" sz="1400" kern="100">
                          <a:effectLst/>
                        </a:rPr>
                        <a:t>getMilliseconds()</a:t>
                      </a:r>
                      <a:endParaRPr lang="ko-KR" sz="14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400" kern="100" dirty="0" err="1">
                          <a:effectLst/>
                        </a:rPr>
                        <a:t>밀리초값을</a:t>
                      </a:r>
                      <a:r>
                        <a:rPr lang="ko-KR" sz="1400" kern="100" dirty="0">
                          <a:effectLst/>
                        </a:rPr>
                        <a:t> 가져</a:t>
                      </a:r>
                      <a:r>
                        <a:rPr lang="ko-KR" altLang="en-US" sz="1400" kern="100" dirty="0">
                          <a:effectLst/>
                        </a:rPr>
                        <a:t>옴</a:t>
                      </a:r>
                      <a:r>
                        <a:rPr lang="ko-KR" sz="1400" kern="100" dirty="0">
                          <a:effectLst/>
                        </a:rPr>
                        <a:t>. 0~999 사이의 숫자로 반환.</a:t>
                      </a:r>
                      <a:endParaRPr lang="ko-KR" sz="14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986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82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객체의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276F7-F919-4948-6410-4DD9D98C44DC}"/>
              </a:ext>
            </a:extLst>
          </p:cNvPr>
          <p:cNvSpPr txBox="1"/>
          <p:nvPr/>
        </p:nvSpPr>
        <p:spPr>
          <a:xfrm>
            <a:off x="740230" y="1394695"/>
            <a:ext cx="923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메서드 이름 앞에 </a:t>
            </a:r>
            <a:r>
              <a:rPr lang="en-US" altLang="ko-KR" sz="1600" dirty="0"/>
              <a:t>set</a:t>
            </a:r>
            <a:r>
              <a:rPr lang="ko-KR" altLang="en-US" sz="1600" dirty="0"/>
              <a:t>이</a:t>
            </a:r>
            <a:r>
              <a:rPr lang="en-US" altLang="ko-KR" sz="1600" dirty="0"/>
              <a:t> </a:t>
            </a:r>
            <a:r>
              <a:rPr lang="ko-KR" altLang="en-US" sz="1600" dirty="0"/>
              <a:t>붙어 있으면 날짜나 시간 정보를 설정하는 메서드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13C8864-6C93-D449-DAFF-1CDACF474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382616"/>
              </p:ext>
            </p:extLst>
          </p:nvPr>
        </p:nvGraphicFramePr>
        <p:xfrm>
          <a:off x="821144" y="2005729"/>
          <a:ext cx="7661003" cy="3400992"/>
        </p:xfrm>
        <a:graphic>
          <a:graphicData uri="http://schemas.openxmlformats.org/drawingml/2006/table">
            <a:tbl>
              <a:tblPr firstRow="1" firstCol="1" bandRow="1"/>
              <a:tblGrid>
                <a:gridCol w="1922898">
                  <a:extLst>
                    <a:ext uri="{9D8B030D-6E8A-4147-A177-3AD203B41FA5}">
                      <a16:colId xmlns:a16="http://schemas.microsoft.com/office/drawing/2014/main" val="992300579"/>
                    </a:ext>
                  </a:extLst>
                </a:gridCol>
                <a:gridCol w="5738105">
                  <a:extLst>
                    <a:ext uri="{9D8B030D-6E8A-4147-A177-3AD203B41FA5}">
                      <a16:colId xmlns:a16="http://schemas.microsoft.com/office/drawing/2014/main" val="2873605392"/>
                    </a:ext>
                  </a:extLst>
                </a:gridCol>
              </a:tblGrid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setFullYear()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연도를 설정.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5137095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setMonth()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월을 설정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5042166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setDate()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일을 설정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2433661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setTime()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1970년 1월 1일 00:00부터 지난 시간을 </a:t>
                      </a:r>
                      <a:r>
                        <a:rPr lang="ko-KR" sz="1600" kern="100" dirty="0" err="1">
                          <a:effectLst/>
                        </a:rPr>
                        <a:t>밀리초로</a:t>
                      </a:r>
                      <a:r>
                        <a:rPr lang="ko-KR" sz="1600" kern="100" dirty="0">
                          <a:effectLst/>
                        </a:rPr>
                        <a:t> 설정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5014188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setHours()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시를 설정.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0448615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setMinutes()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분을 설정.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7647991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setSeconds()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초를 설정.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9532495"/>
                  </a:ext>
                </a:extLst>
              </a:tr>
              <a:tr h="425124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setMilliseconds()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현지 시간을 기준으로 </a:t>
                      </a:r>
                      <a:r>
                        <a:rPr lang="ko-KR" sz="1600" kern="100" dirty="0" err="1">
                          <a:effectLst/>
                        </a:rPr>
                        <a:t>밀리초를</a:t>
                      </a:r>
                      <a:r>
                        <a:rPr lang="ko-KR" sz="1600" kern="100" dirty="0">
                          <a:effectLst/>
                        </a:rPr>
                        <a:t> 설정.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2108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752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객체의 메서드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276F7-F919-4948-6410-4DD9D98C44DC}"/>
              </a:ext>
            </a:extLst>
          </p:cNvPr>
          <p:cNvSpPr txBox="1"/>
          <p:nvPr/>
        </p:nvSpPr>
        <p:spPr>
          <a:xfrm>
            <a:off x="631885" y="1374817"/>
            <a:ext cx="10850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메서드 이름 앞에 </a:t>
            </a:r>
            <a:r>
              <a:rPr lang="en-US" altLang="ko-KR" sz="1600" dirty="0"/>
              <a:t>to</a:t>
            </a:r>
            <a:r>
              <a:rPr lang="ko-KR" altLang="en-US" sz="1600" dirty="0"/>
              <a:t>가</a:t>
            </a:r>
            <a:r>
              <a:rPr lang="en-US" altLang="ko-KR" sz="1600" dirty="0"/>
              <a:t> </a:t>
            </a:r>
            <a:r>
              <a:rPr lang="ko-KR" altLang="en-US" sz="1600" dirty="0"/>
              <a:t>붙어 있으면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국제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표준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형식으로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날짜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표시를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다른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형식으로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바꿔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주는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</a:t>
            </a:r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B3E108-69AF-6510-8F79-75CB145F7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925890"/>
              </p:ext>
            </p:extLst>
          </p:nvPr>
        </p:nvGraphicFramePr>
        <p:xfrm>
          <a:off x="747635" y="2045591"/>
          <a:ext cx="9663975" cy="2401057"/>
        </p:xfrm>
        <a:graphic>
          <a:graphicData uri="http://schemas.openxmlformats.org/drawingml/2006/table">
            <a:tbl>
              <a:tblPr firstRow="1" firstCol="1" bandRow="1"/>
              <a:tblGrid>
                <a:gridCol w="2425640">
                  <a:extLst>
                    <a:ext uri="{9D8B030D-6E8A-4147-A177-3AD203B41FA5}">
                      <a16:colId xmlns:a16="http://schemas.microsoft.com/office/drawing/2014/main" val="78155062"/>
                    </a:ext>
                  </a:extLst>
                </a:gridCol>
                <a:gridCol w="7238335">
                  <a:extLst>
                    <a:ext uri="{9D8B030D-6E8A-4147-A177-3AD203B41FA5}">
                      <a16:colId xmlns:a16="http://schemas.microsoft.com/office/drawing/2014/main" val="318866682"/>
                    </a:ext>
                  </a:extLst>
                </a:gridCol>
              </a:tblGrid>
              <a:tr h="480835"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 err="1">
                          <a:effectLst/>
                        </a:rPr>
                        <a:t>toGMTString</a:t>
                      </a:r>
                      <a:r>
                        <a:rPr lang="ko-KR" sz="1600" kern="100" dirty="0">
                          <a:effectLst/>
                        </a:rPr>
                        <a:t>()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'요일 일 월 연도 시:분:초 UTC' 형식으로 표시.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5752342"/>
                  </a:ext>
                </a:extLst>
              </a:tr>
              <a:tr h="480835"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 err="1">
                          <a:effectLst/>
                        </a:rPr>
                        <a:t>toLocaleString</a:t>
                      </a:r>
                      <a:r>
                        <a:rPr lang="ko-KR" sz="1600" kern="100" dirty="0">
                          <a:effectLst/>
                        </a:rPr>
                        <a:t>()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'월/일/년도 시:분:초' 형식으로 표시.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7961382"/>
                  </a:ext>
                </a:extLst>
              </a:tr>
              <a:tr h="477717">
                <a:tc>
                  <a:txBody>
                    <a:bodyPr/>
                    <a:lstStyle/>
                    <a:p>
                      <a:pPr algn="l"/>
                      <a:r>
                        <a:rPr lang="ko-KR" sz="1600" kern="100">
                          <a:effectLst/>
                        </a:rPr>
                        <a:t>toString()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sz="1600" kern="100" dirty="0">
                          <a:effectLst/>
                        </a:rPr>
                        <a:t>'요일 월 날짜 시:분:초 </a:t>
                      </a:r>
                      <a:r>
                        <a:rPr lang="ko-KR" sz="1600" kern="100" dirty="0" err="1">
                          <a:effectLst/>
                        </a:rPr>
                        <a:t>UTC+대한민국</a:t>
                      </a:r>
                      <a:r>
                        <a:rPr lang="ko-KR" sz="1600" kern="100" dirty="0">
                          <a:effectLst/>
                        </a:rPr>
                        <a:t> 표준시' 형식으로 표시.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5414844"/>
                  </a:ext>
                </a:extLst>
              </a:tr>
              <a:tr h="480835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</a:rPr>
                        <a:t>toDateString()</a:t>
                      </a:r>
                      <a:endParaRPr lang="ko-KR" sz="1600" kern="10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effectLst/>
                        </a:rPr>
                        <a:t>Date</a:t>
                      </a:r>
                      <a:r>
                        <a:rPr lang="ko-KR" sz="1600" kern="100" dirty="0">
                          <a:effectLst/>
                        </a:rPr>
                        <a:t>에서 날짜 부분만 표시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3248456"/>
                  </a:ext>
                </a:extLst>
              </a:tr>
              <a:tr h="480835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 err="1">
                          <a:effectLst/>
                        </a:rPr>
                        <a:t>toTimeString</a:t>
                      </a:r>
                      <a:r>
                        <a:rPr lang="en-US" sz="1600" kern="100" dirty="0">
                          <a:effectLst/>
                        </a:rPr>
                        <a:t>()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effectLst/>
                        </a:rPr>
                        <a:t>Date</a:t>
                      </a:r>
                      <a:r>
                        <a:rPr lang="ko-KR" sz="1600" kern="100" dirty="0">
                          <a:effectLst/>
                        </a:rPr>
                        <a:t>에서 시간 부분만 표시</a:t>
                      </a:r>
                      <a:r>
                        <a:rPr lang="en-US" sz="1600" kern="100" dirty="0">
                          <a:effectLst/>
                        </a:rPr>
                        <a:t>.</a:t>
                      </a:r>
                      <a:endParaRPr lang="ko-KR" sz="1600" kern="100" dirty="0"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15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240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BC8C9-B67C-0AF7-C743-8E9649DB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/>
              <a:t>자바스크립트 시간 단위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FA60D-472B-CC26-752A-D609123187BF}"/>
              </a:ext>
            </a:extLst>
          </p:cNvPr>
          <p:cNvSpPr txBox="1"/>
          <p:nvPr/>
        </p:nvSpPr>
        <p:spPr>
          <a:xfrm>
            <a:off x="810800" y="1430609"/>
            <a:ext cx="9909451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자바스크립트에서 시간 정보를 계산 하기 위해서 </a:t>
            </a:r>
            <a:r>
              <a:rPr lang="ko-KR" altLang="en-US" sz="1600" dirty="0" err="1"/>
              <a:t>밀리초를</a:t>
            </a:r>
            <a:r>
              <a:rPr lang="ko-KR" altLang="en-US" sz="1600" dirty="0"/>
              <a:t> 사용한다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기존 시간 단위와 </a:t>
            </a:r>
            <a:r>
              <a:rPr lang="ko-KR" altLang="en-US" sz="1600" dirty="0" err="1"/>
              <a:t>밀리초간의</a:t>
            </a:r>
            <a:r>
              <a:rPr lang="ko-KR" altLang="en-US" sz="1600" dirty="0"/>
              <a:t> 변환</a:t>
            </a:r>
            <a:r>
              <a:rPr lang="en-US" altLang="ko-KR" sz="1600" dirty="0"/>
              <a:t> 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• 1</a:t>
            </a:r>
            <a:r>
              <a:rPr lang="ko-KR" altLang="en-US" sz="1600" dirty="0" err="1"/>
              <a:t>밀리초</a:t>
            </a:r>
            <a:r>
              <a:rPr lang="ko-KR" altLang="en-US" sz="1600" dirty="0"/>
              <a:t> </a:t>
            </a:r>
            <a:r>
              <a:rPr lang="en-US" altLang="ko-KR" sz="1600" dirty="0"/>
              <a:t>= 1/1000</a:t>
            </a:r>
            <a:r>
              <a:rPr lang="ko-KR" altLang="en-US" sz="1600" dirty="0"/>
              <a:t>초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• 1</a:t>
            </a:r>
            <a:r>
              <a:rPr lang="ko-KR" altLang="en-US" sz="1600" dirty="0"/>
              <a:t>초 </a:t>
            </a:r>
            <a:r>
              <a:rPr lang="en-US" altLang="ko-KR" sz="1600" dirty="0"/>
              <a:t>= 1000</a:t>
            </a:r>
            <a:r>
              <a:rPr lang="ko-KR" altLang="en-US" sz="1600" dirty="0" err="1"/>
              <a:t>밀리초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• 1</a:t>
            </a:r>
            <a:r>
              <a:rPr lang="ko-KR" altLang="en-US" sz="1600" dirty="0"/>
              <a:t>분 </a:t>
            </a:r>
            <a:r>
              <a:rPr lang="en-US" altLang="ko-KR" sz="1600" dirty="0"/>
              <a:t>= 60</a:t>
            </a:r>
            <a:r>
              <a:rPr lang="ko-KR" altLang="en-US" sz="1600" dirty="0"/>
              <a:t>초 </a:t>
            </a:r>
            <a:r>
              <a:rPr lang="en-US" altLang="ko-KR" sz="1600" dirty="0"/>
              <a:t>(60 * 1000 = 60,000</a:t>
            </a:r>
            <a:r>
              <a:rPr lang="ko-KR" altLang="en-US" sz="1600" dirty="0" err="1"/>
              <a:t>밀리초</a:t>
            </a:r>
            <a:r>
              <a:rPr lang="en-US" altLang="ko-KR" sz="1600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• 1</a:t>
            </a:r>
            <a:r>
              <a:rPr lang="ko-KR" altLang="en-US" sz="1600" dirty="0"/>
              <a:t>시간 </a:t>
            </a:r>
            <a:r>
              <a:rPr lang="en-US" altLang="ko-KR" sz="1600" dirty="0"/>
              <a:t>= 60</a:t>
            </a:r>
            <a:r>
              <a:rPr lang="ko-KR" altLang="en-US" sz="1600" dirty="0"/>
              <a:t>분 </a:t>
            </a:r>
            <a:r>
              <a:rPr lang="en-US" altLang="ko-KR" sz="1600" dirty="0"/>
              <a:t>(60 * 60 * 1000 = 3,600,000</a:t>
            </a:r>
            <a:r>
              <a:rPr lang="ko-KR" altLang="en-US" sz="1600" dirty="0" err="1"/>
              <a:t>밀리초</a:t>
            </a:r>
            <a:r>
              <a:rPr lang="en-US" altLang="ko-KR" sz="1600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• 1</a:t>
            </a:r>
            <a:r>
              <a:rPr lang="ko-KR" altLang="en-US" sz="1600" dirty="0"/>
              <a:t>일 </a:t>
            </a:r>
            <a:r>
              <a:rPr lang="en-US" altLang="ko-KR" sz="1600" dirty="0"/>
              <a:t>= 24</a:t>
            </a:r>
            <a:r>
              <a:rPr lang="ko-KR" altLang="en-US" sz="1600" dirty="0"/>
              <a:t>시간 </a:t>
            </a:r>
            <a:r>
              <a:rPr lang="en-US" altLang="ko-KR" sz="1600" dirty="0"/>
              <a:t>(24 * 60 * 60 * 1000 = 86,400,000</a:t>
            </a:r>
            <a:r>
              <a:rPr lang="ko-KR" altLang="en-US" sz="1600" dirty="0" err="1"/>
              <a:t>밀리초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677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만보 걷기</a:t>
            </a:r>
            <a:r>
              <a:rPr lang="en-US" altLang="ko-KR" dirty="0"/>
              <a:t>, </a:t>
            </a:r>
            <a:r>
              <a:rPr lang="ko-KR" altLang="en-US" dirty="0"/>
              <a:t>오늘까지 며칠째일까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0F06C-ED9E-07BD-85A2-E558067E2BCA}"/>
              </a:ext>
            </a:extLst>
          </p:cNvPr>
          <p:cNvSpPr txBox="1"/>
          <p:nvPr/>
        </p:nvSpPr>
        <p:spPr>
          <a:xfrm>
            <a:off x="631884" y="1655356"/>
            <a:ext cx="8909649" cy="1799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미리 생각해 보기</a:t>
            </a:r>
            <a:r>
              <a:rPr lang="en-US" altLang="ko-KR" b="1" dirty="0"/>
              <a:t>&gt;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특정한 날짜를 프로그램에 사용하기 위해 어떻게 인스턴스를 만들까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두 날짜 사이에 흐른 시간을 계산하려면 어떤 메서드를 사용할까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밀리초를</a:t>
            </a:r>
            <a:r>
              <a:rPr lang="ko-KR" altLang="en-US" sz="1600" dirty="0"/>
              <a:t> 날짜 수로 어떻게 바꿀까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8831D-04F0-8E76-D1E7-B0DB46F841B0}"/>
              </a:ext>
            </a:extLst>
          </p:cNvPr>
          <p:cNvSpPr txBox="1"/>
          <p:nvPr/>
        </p:nvSpPr>
        <p:spPr>
          <a:xfrm>
            <a:off x="631883" y="3813406"/>
            <a:ext cx="8250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두 날짜 사이에 얼마나 시간이 흘렀는지 계산할 때는 </a:t>
            </a:r>
            <a:r>
              <a:rPr lang="en-US" altLang="ko-KR" sz="1600" dirty="0" err="1"/>
              <a:t>getTime</a:t>
            </a:r>
            <a:r>
              <a:rPr lang="en-US" altLang="ko-KR" sz="1600" dirty="0"/>
              <a:t>() </a:t>
            </a:r>
            <a:r>
              <a:rPr lang="ko-KR" altLang="en-US" sz="1600" dirty="0"/>
              <a:t>메서드를 사용한다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3942E-B0D1-1FFD-CF53-C244A2EDEECE}"/>
              </a:ext>
            </a:extLst>
          </p:cNvPr>
          <p:cNvSpPr txBox="1"/>
          <p:nvPr/>
        </p:nvSpPr>
        <p:spPr>
          <a:xfrm>
            <a:off x="705395" y="4335920"/>
            <a:ext cx="6096000" cy="7931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today = new Date() 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passedTime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today.getTime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today.toDateString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())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89D22-F3A6-6C03-DAF2-8C2AEA7A3235}"/>
              </a:ext>
            </a:extLst>
          </p:cNvPr>
          <p:cNvSpPr txBox="1"/>
          <p:nvPr/>
        </p:nvSpPr>
        <p:spPr>
          <a:xfrm>
            <a:off x="631883" y="5398366"/>
            <a:ext cx="8250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결괏값이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밀리초이기</a:t>
            </a:r>
            <a:r>
              <a:rPr lang="ko-KR" altLang="en-US" sz="1600" dirty="0"/>
              <a:t> 때문에 날짜 수로 변환하려면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B74E6-2384-BECA-49B6-152E1EE6CC23}"/>
              </a:ext>
            </a:extLst>
          </p:cNvPr>
          <p:cNvSpPr txBox="1"/>
          <p:nvPr/>
        </p:nvSpPr>
        <p:spPr>
          <a:xfrm>
            <a:off x="631883" y="5935348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passedDay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Math.round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passedTme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/ (1000 * 60 * 60 * 24))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03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만보 걷기</a:t>
            </a:r>
            <a:r>
              <a:rPr lang="en-US" altLang="ko-KR" dirty="0"/>
              <a:t>, </a:t>
            </a:r>
            <a:r>
              <a:rPr lang="ko-KR" altLang="en-US" dirty="0"/>
              <a:t>오늘까지 며칠째일까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BDC151-2569-13F7-98EF-90528CF1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06" y="1644045"/>
            <a:ext cx="7621064" cy="1514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392E7-A526-6169-13F8-7B8A000F00AD}"/>
              </a:ext>
            </a:extLst>
          </p:cNvPr>
          <p:cNvSpPr txBox="1"/>
          <p:nvPr/>
        </p:nvSpPr>
        <p:spPr>
          <a:xfrm>
            <a:off x="1471749" y="3639620"/>
            <a:ext cx="609600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getTime</a:t>
            </a:r>
            <a:r>
              <a:rPr lang="en-US" altLang="ko-KR" sz="1600" dirty="0"/>
              <a:t>() </a:t>
            </a:r>
            <a:r>
              <a:rPr lang="ko-KR" altLang="en-US" sz="1600" dirty="0"/>
              <a:t>메서드는 </a:t>
            </a:r>
            <a:r>
              <a:rPr lang="en-US" altLang="ko-KR" sz="1600" dirty="0"/>
              <a:t>1970</a:t>
            </a:r>
            <a:r>
              <a:rPr lang="ko-KR" altLang="en-US" sz="1600" dirty="0"/>
              <a:t>년 </a:t>
            </a:r>
            <a:r>
              <a:rPr lang="en-US" altLang="ko-KR" sz="1600" dirty="0"/>
              <a:t>1</a:t>
            </a:r>
            <a:r>
              <a:rPr lang="ko-KR" altLang="en-US" sz="1600" dirty="0"/>
              <a:t>월 </a:t>
            </a:r>
            <a:r>
              <a:rPr lang="en-US" altLang="ko-KR" sz="1600" dirty="0"/>
              <a:t>1</a:t>
            </a:r>
            <a:r>
              <a:rPr lang="ko-KR" altLang="en-US" sz="1600" dirty="0"/>
              <a:t>일이라는 기준점이 있다</a:t>
            </a:r>
            <a:r>
              <a:rPr lang="en-US" altLang="ko-KR" sz="1600" dirty="0"/>
              <a:t>.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만보 걷기를 시작한 날짜까지의 일수를 알아내고</a:t>
            </a:r>
            <a:r>
              <a:rPr lang="en-US" altLang="ko-KR" sz="1600" dirty="0"/>
              <a:t>,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오늘 날짜까지의 일수를 알아낸 후 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두 날짜 사이의 차이를 계산한다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err="1">
                <a:sym typeface="Wingdings" panose="05000000000000000000" pitchFamily="2" charset="2"/>
              </a:rPr>
              <a:t>밀리초를</a:t>
            </a:r>
            <a:r>
              <a:rPr lang="ko-KR" altLang="en-US" sz="1600" dirty="0">
                <a:sym typeface="Wingdings" panose="05000000000000000000" pitchFamily="2" charset="2"/>
              </a:rPr>
              <a:t> 날짜 수로 변환한다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112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만보 걷기</a:t>
            </a:r>
            <a:r>
              <a:rPr lang="en-US" altLang="ko-KR" dirty="0"/>
              <a:t>, </a:t>
            </a:r>
            <a:r>
              <a:rPr lang="ko-KR" altLang="en-US" dirty="0"/>
              <a:t>오늘까지 며칠째일까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392E7-A526-6169-13F8-7B8A000F00AD}"/>
              </a:ext>
            </a:extLst>
          </p:cNvPr>
          <p:cNvSpPr txBox="1"/>
          <p:nvPr/>
        </p:nvSpPr>
        <p:spPr>
          <a:xfrm>
            <a:off x="705394" y="1537648"/>
            <a:ext cx="60960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js</a:t>
            </a:r>
            <a:r>
              <a:rPr lang="en-US" altLang="ko-KR" sz="1600" dirty="0"/>
              <a:t>\walking.js </a:t>
            </a:r>
            <a:r>
              <a:rPr lang="ko-KR" altLang="en-US" sz="1600" dirty="0"/>
              <a:t>파일을 만들고 작성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DEF84-473A-982E-8D63-550AF68CC068}"/>
              </a:ext>
            </a:extLst>
          </p:cNvPr>
          <p:cNvSpPr txBox="1"/>
          <p:nvPr/>
        </p:nvSpPr>
        <p:spPr>
          <a:xfrm>
            <a:off x="705393" y="2247206"/>
            <a:ext cx="10040984" cy="30091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result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document.querySelector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("#result");  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 err="1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결괏값을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표시할 부분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firstDay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new Date("2021-07-01");  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시작한 날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today = new Date();  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오늘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passedTime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today.getTime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-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firstDay.getTime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  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시작한 날부터 오늘까지 흐른 시간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b="0" dirty="0" err="1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밀리초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passedDay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Math.round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passedTime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(1000 * 60 * 60 * 24));  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400" b="0" dirty="0" err="1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밀리초를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일</a:t>
            </a:r>
            <a:r>
              <a:rPr lang="en-US" altLang="ko-KR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(date) </a:t>
            </a:r>
            <a:r>
              <a:rPr lang="ko-KR" altLang="en-US" sz="1400" b="0" dirty="0">
                <a:solidFill>
                  <a:schemeClr val="bg1">
                    <a:lumMod val="50000"/>
                  </a:schemeClr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수로 계산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result.innerText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passedDay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75BEAF-1E84-E852-90FC-06717F58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601" y="4567300"/>
            <a:ext cx="4095865" cy="22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08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0F06C-ED9E-07BD-85A2-E558067E2BCA}"/>
              </a:ext>
            </a:extLst>
          </p:cNvPr>
          <p:cNvSpPr txBox="1"/>
          <p:nvPr/>
        </p:nvSpPr>
        <p:spPr>
          <a:xfrm>
            <a:off x="631884" y="1655356"/>
            <a:ext cx="8909649" cy="1799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미리 생각해 보기</a:t>
            </a:r>
            <a:r>
              <a:rPr lang="en-US" altLang="ko-KR" b="1" dirty="0"/>
              <a:t>&gt;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날짜 정보에서 연도와 월</a:t>
            </a:r>
            <a:r>
              <a:rPr lang="en-US" altLang="ko-KR" sz="1600" dirty="0"/>
              <a:t>, </a:t>
            </a:r>
            <a:r>
              <a:rPr lang="ko-KR" altLang="en-US" sz="1600" dirty="0"/>
              <a:t>일 가져오려면 어떻게 해야 할까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시간 정보에서 시와 분</a:t>
            </a:r>
            <a:r>
              <a:rPr lang="en-US" altLang="ko-KR" sz="1600" dirty="0"/>
              <a:t>, </a:t>
            </a:r>
            <a:r>
              <a:rPr lang="ko-KR" altLang="en-US" sz="1600" dirty="0"/>
              <a:t>초를 가져오려면 어떻게 해야 할까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</a:t>
            </a:r>
            <a:r>
              <a:rPr lang="ko-KR" altLang="en-US" sz="1600" dirty="0"/>
              <a:t>초마다 시간이 바뀌면서 표시되려면 어떻게 해야 할까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D771DB-C3B5-301B-C919-DE0F6717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66" y="2421227"/>
            <a:ext cx="5077534" cy="36295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10684-249B-C486-C85B-75CD25158E3D}"/>
              </a:ext>
            </a:extLst>
          </p:cNvPr>
          <p:cNvSpPr txBox="1"/>
          <p:nvPr/>
        </p:nvSpPr>
        <p:spPr>
          <a:xfrm>
            <a:off x="7036526" y="1953517"/>
            <a:ext cx="2029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08\current.html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01650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A5A66-D863-0AF6-8523-E7BC71040C22}"/>
              </a:ext>
            </a:extLst>
          </p:cNvPr>
          <p:cNvSpPr txBox="1"/>
          <p:nvPr/>
        </p:nvSpPr>
        <p:spPr>
          <a:xfrm>
            <a:off x="1088571" y="1489893"/>
            <a:ext cx="9353005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날짜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정보를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표시할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영역을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displayDate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라는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변수로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저장하고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오늘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날짜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정보에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해당하는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인스턴스를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만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든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Date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메서드에서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toDateString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사용하면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날짜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정보만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가져올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있다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35F48-60A0-46F6-63A6-A5A261D1EADE}"/>
              </a:ext>
            </a:extLst>
          </p:cNvPr>
          <p:cNvSpPr txBox="1"/>
          <p:nvPr/>
        </p:nvSpPr>
        <p:spPr>
          <a:xfrm>
            <a:off x="1175656" y="3544643"/>
            <a:ext cx="8212182" cy="22089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displayDay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('#today');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today = new Date();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console.log(today);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console.log(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today.toDateString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24719-EF1A-9EED-A2BC-84256E9F00EF}"/>
              </a:ext>
            </a:extLst>
          </p:cNvPr>
          <p:cNvSpPr txBox="1"/>
          <p:nvPr/>
        </p:nvSpPr>
        <p:spPr>
          <a:xfrm>
            <a:off x="1175656" y="2976756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\current.js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40983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D7FC6B-AE83-6F0B-9153-78DD05D7E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72" b="7143"/>
          <a:stretch/>
        </p:blipFill>
        <p:spPr bwMode="auto">
          <a:xfrm>
            <a:off x="984068" y="2538246"/>
            <a:ext cx="6228772" cy="1249499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1DEDC-E08F-87BB-62B7-46B944D1767C}"/>
              </a:ext>
            </a:extLst>
          </p:cNvPr>
          <p:cNvSpPr txBox="1"/>
          <p:nvPr/>
        </p:nvSpPr>
        <p:spPr>
          <a:xfrm>
            <a:off x="905691" y="1455304"/>
            <a:ext cx="7698377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4) </a:t>
            </a:r>
            <a:r>
              <a:rPr lang="ko-KR" altLang="en-US" sz="1600" dirty="0"/>
              <a:t>콘솔</a:t>
            </a:r>
            <a:r>
              <a:rPr lang="en-US" altLang="ko-KR" sz="1600" dirty="0"/>
              <a:t> </a:t>
            </a:r>
            <a:r>
              <a:rPr lang="ko-KR" altLang="en-US" sz="1600" dirty="0"/>
              <a:t>창에 날짜 정보가 표시되는지 확인한다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연도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월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일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요일을 각각 분리해서 보기 쉽게 만들자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1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4CD348A-839D-876F-B020-7AAE5385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</a:t>
            </a:r>
            <a:r>
              <a:rPr lang="ko-KR" altLang="en-US" dirty="0" err="1"/>
              <a:t>객체란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70487-C76C-E007-E64D-9AEDF8A47979}"/>
              </a:ext>
            </a:extLst>
          </p:cNvPr>
          <p:cNvSpPr txBox="1"/>
          <p:nvPr/>
        </p:nvSpPr>
        <p:spPr>
          <a:xfrm>
            <a:off x="809897" y="1163156"/>
            <a:ext cx="9945189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사용자가 가져다 쓸 수 있도록 미리 만들어진 객체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웹 브라우저에 웹 문서가 열리면 가장 먼저 </a:t>
            </a:r>
            <a:r>
              <a:rPr lang="en-US" altLang="ko-KR" sz="1600" dirty="0"/>
              <a:t>window </a:t>
            </a:r>
            <a:r>
              <a:rPr lang="ko-KR" altLang="en-US" sz="1600" dirty="0"/>
              <a:t>객체가 만들어지고 하위에 웹 브라우저 요소에 해당하는 객체들이 만들어진다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window </a:t>
            </a:r>
            <a:r>
              <a:rPr lang="ko-KR" altLang="en-US" sz="1600" dirty="0"/>
              <a:t>객체를 비롯해 하위에 연결된 객체들은 모두 </a:t>
            </a:r>
            <a:r>
              <a:rPr lang="en-US" altLang="ko-KR" sz="1600" dirty="0"/>
              <a:t>HTML </a:t>
            </a:r>
            <a:r>
              <a:rPr lang="ko-KR" altLang="en-US" sz="1600" dirty="0"/>
              <a:t>웹 </a:t>
            </a:r>
            <a:r>
              <a:rPr lang="en-US" altLang="ko-KR" sz="1600" dirty="0"/>
              <a:t>API</a:t>
            </a:r>
            <a:r>
              <a:rPr lang="ko-KR" altLang="en-US" sz="1600" dirty="0"/>
              <a:t>에 만들어진 객체들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9267FE-B155-19FD-D04E-A36C7358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34" y="3018841"/>
            <a:ext cx="6434106" cy="29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48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2669-BBFF-157F-E939-CC3AB72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89E9A-6159-09D2-C45D-37B901A84665}"/>
              </a:ext>
            </a:extLst>
          </p:cNvPr>
          <p:cNvSpPr txBox="1"/>
          <p:nvPr/>
        </p:nvSpPr>
        <p:spPr>
          <a:xfrm>
            <a:off x="870856" y="1227160"/>
            <a:ext cx="5590903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5) </a:t>
            </a:r>
            <a:r>
              <a:rPr lang="ko-KR" altLang="en-US" sz="1600" dirty="0"/>
              <a:t>소스에서 </a:t>
            </a:r>
            <a:r>
              <a:rPr lang="en-US" altLang="ko-KR" sz="1600" dirty="0"/>
              <a:t>console.log() </a:t>
            </a:r>
            <a:r>
              <a:rPr lang="ko-KR" altLang="en-US" sz="1600" dirty="0"/>
              <a:t>문 </a:t>
            </a:r>
            <a:r>
              <a:rPr lang="en-US" altLang="ko-KR" sz="1600" dirty="0"/>
              <a:t>2</a:t>
            </a:r>
            <a:r>
              <a:rPr lang="ko-KR" altLang="en-US" sz="1600" dirty="0"/>
              <a:t>개 삭제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6)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값과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요일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값은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부터 시작하는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숫자로 반환된다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!!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41D27-F4B4-4F60-86B5-72E3443E4AD2}"/>
              </a:ext>
            </a:extLst>
          </p:cNvPr>
          <p:cNvSpPr txBox="1"/>
          <p:nvPr/>
        </p:nvSpPr>
        <p:spPr>
          <a:xfrm>
            <a:off x="870856" y="3739328"/>
            <a:ext cx="5381897" cy="19543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year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today.getFullYear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month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today.getMonth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+ 1;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Date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today.getDate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day1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today.getDay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day2 = " ";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25764-7141-ECA6-4EE2-0BED8322A2EF}"/>
              </a:ext>
            </a:extLst>
          </p:cNvPr>
          <p:cNvSpPr txBox="1"/>
          <p:nvPr/>
        </p:nvSpPr>
        <p:spPr>
          <a:xfrm>
            <a:off x="7114902" y="1414653"/>
            <a:ext cx="4380411" cy="51860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switch(day1)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0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일요일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1 :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월요일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2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화요일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3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수요일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4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목요일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5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금요일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case 6 :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day2 = "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토요일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"; break;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A6F17-3424-200B-3E41-1DBD7EE73A93}"/>
              </a:ext>
            </a:extLst>
          </p:cNvPr>
          <p:cNvSpPr txBox="1"/>
          <p:nvPr/>
        </p:nvSpPr>
        <p:spPr>
          <a:xfrm>
            <a:off x="975358" y="3274386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\current.js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1653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132C37-F606-2700-AA1A-93A13F315A61}"/>
              </a:ext>
            </a:extLst>
          </p:cNvPr>
          <p:cNvSpPr txBox="1"/>
          <p:nvPr/>
        </p:nvSpPr>
        <p:spPr>
          <a:xfrm>
            <a:off x="1088571" y="1489893"/>
            <a:ext cx="935300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6B37C-0C13-ECA4-2B72-270F08E94C6C}"/>
              </a:ext>
            </a:extLst>
          </p:cNvPr>
          <p:cNvSpPr txBox="1"/>
          <p:nvPr/>
        </p:nvSpPr>
        <p:spPr>
          <a:xfrm>
            <a:off x="714102" y="1584249"/>
            <a:ext cx="5590903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7) </a:t>
            </a:r>
            <a:r>
              <a:rPr lang="en-US" altLang="ko-KR" sz="1600" dirty="0" err="1"/>
              <a:t>displayDate</a:t>
            </a:r>
            <a:r>
              <a:rPr lang="en-US" altLang="ko-KR" sz="1600" dirty="0"/>
              <a:t> </a:t>
            </a:r>
            <a:r>
              <a:rPr lang="ko-KR" altLang="en-US" sz="1600" dirty="0"/>
              <a:t>영역에 날짜 정보 표시하기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5EBED-3059-BCD4-31B4-BEDE1A72F33C}"/>
              </a:ext>
            </a:extLst>
          </p:cNvPr>
          <p:cNvSpPr txBox="1"/>
          <p:nvPr/>
        </p:nvSpPr>
        <p:spPr>
          <a:xfrm>
            <a:off x="714102" y="2476160"/>
            <a:ext cx="7306493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displayDate.innerHTML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`${year}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년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${month}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월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${Date}</a:t>
            </a:r>
            <a:r>
              <a:rPr lang="ko-KR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일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${day2}`;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1436E9-BFB1-3E64-859A-AFDA0AB7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421" y="2165075"/>
            <a:ext cx="3385979" cy="10969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20F825-3A1C-629F-326C-A01173A2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8909649" cy="842573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05D0B-9ECA-C9A2-A4CC-CCBDA997B99A}"/>
              </a:ext>
            </a:extLst>
          </p:cNvPr>
          <p:cNvSpPr txBox="1"/>
          <p:nvPr/>
        </p:nvSpPr>
        <p:spPr>
          <a:xfrm>
            <a:off x="714103" y="3262063"/>
            <a:ext cx="6296298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8) </a:t>
            </a:r>
            <a:r>
              <a:rPr lang="ko-KR" altLang="en-US" sz="1600" dirty="0"/>
              <a:t>시간 정보 가져오기 </a:t>
            </a:r>
            <a:br>
              <a:rPr lang="en-US" altLang="ko-KR" sz="1600" dirty="0"/>
            </a:br>
            <a:r>
              <a:rPr lang="ko-KR" altLang="en-US" sz="1600" dirty="0"/>
              <a:t>콘솔 창에서 </a:t>
            </a: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toDateString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 사용해서 시간 정보만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가져오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기</a:t>
            </a:r>
            <a:endParaRPr lang="en-US" altLang="ko-KR" sz="16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E40E8-A859-FB6E-2666-AB54BF3C1A94}"/>
              </a:ext>
            </a:extLst>
          </p:cNvPr>
          <p:cNvSpPr txBox="1"/>
          <p:nvPr/>
        </p:nvSpPr>
        <p:spPr>
          <a:xfrm>
            <a:off x="792479" y="4373757"/>
            <a:ext cx="6096000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today.toTimeString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58EDFB-D15E-33FB-E1E2-5ED146801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05" r="31017" b="14167"/>
          <a:stretch/>
        </p:blipFill>
        <p:spPr bwMode="auto">
          <a:xfrm>
            <a:off x="857793" y="5033211"/>
            <a:ext cx="4354286" cy="993000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6326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132C37-F606-2700-AA1A-93A13F315A61}"/>
              </a:ext>
            </a:extLst>
          </p:cNvPr>
          <p:cNvSpPr txBox="1"/>
          <p:nvPr/>
        </p:nvSpPr>
        <p:spPr>
          <a:xfrm>
            <a:off x="1088571" y="1489893"/>
            <a:ext cx="935300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6B37C-0C13-ECA4-2B72-270F08E94C6C}"/>
              </a:ext>
            </a:extLst>
          </p:cNvPr>
          <p:cNvSpPr txBox="1"/>
          <p:nvPr/>
        </p:nvSpPr>
        <p:spPr>
          <a:xfrm>
            <a:off x="570410" y="1324196"/>
            <a:ext cx="5338355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9) </a:t>
            </a:r>
            <a:r>
              <a:rPr lang="ko-KR" altLang="en-US" sz="1600" dirty="0"/>
              <a:t>오전</a:t>
            </a:r>
            <a:r>
              <a:rPr lang="en-US" altLang="ko-KR" sz="1600" dirty="0"/>
              <a:t>, </a:t>
            </a:r>
            <a:r>
              <a:rPr lang="ko-KR" altLang="en-US" sz="1600" dirty="0"/>
              <a:t>오후로 나누고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시</a:t>
            </a:r>
            <a:r>
              <a:rPr lang="en-US" altLang="ko-KR" sz="1600" dirty="0"/>
              <a:t>/</a:t>
            </a:r>
            <a:r>
              <a:rPr lang="ko-KR" altLang="en-US" sz="1600" dirty="0"/>
              <a:t>분</a:t>
            </a:r>
            <a:r>
              <a:rPr lang="en-US" altLang="ko-KR" sz="1600" dirty="0"/>
              <a:t>/</a:t>
            </a:r>
            <a:r>
              <a:rPr lang="ko-KR" altLang="en-US" sz="1600" dirty="0"/>
              <a:t>초를 나누어 저장한 후 화면에 표시하기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1F8F5-B001-64C5-96B5-BE7CAAB678D0}"/>
              </a:ext>
            </a:extLst>
          </p:cNvPr>
          <p:cNvSpPr txBox="1"/>
          <p:nvPr/>
        </p:nvSpPr>
        <p:spPr>
          <a:xfrm>
            <a:off x="383177" y="2535415"/>
            <a:ext cx="5712823" cy="310149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displayTime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("#clock"); 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current = new Date();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current.getHours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mins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current.getMinutes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secs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current.getSeconds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C9482-E620-AE75-296A-EF2F00F24533}"/>
              </a:ext>
            </a:extLst>
          </p:cNvPr>
          <p:cNvSpPr txBox="1"/>
          <p:nvPr/>
        </p:nvSpPr>
        <p:spPr>
          <a:xfrm>
            <a:off x="6261463" y="1324196"/>
            <a:ext cx="5817326" cy="533287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period = "AM";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if (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=== 0)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12;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 else if (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&gt; 12)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- 12;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period = "PM";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&lt; 10) ? "0" +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: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mins = (mins &lt; 10) ? "0" + mins : mins;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secs = (secs &lt; 10) ? "0" + secs : secs;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console.log(`${period} ${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 : ${mins} : ${secs}`);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AADA3FD-7F51-A916-5510-B82FEDD9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8909649" cy="842573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</p:spTree>
    <p:extLst>
      <p:ext uri="{BB962C8B-B14F-4D97-AF65-F5344CB8AC3E}">
        <p14:creationId xmlns:p14="http://schemas.microsoft.com/office/powerpoint/2010/main" val="1397538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A6B37C-0C13-ECA4-2B72-270F08E94C6C}"/>
              </a:ext>
            </a:extLst>
          </p:cNvPr>
          <p:cNvSpPr txBox="1"/>
          <p:nvPr/>
        </p:nvSpPr>
        <p:spPr>
          <a:xfrm>
            <a:off x="661851" y="1505872"/>
            <a:ext cx="8612778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10) </a:t>
            </a:r>
            <a:r>
              <a:rPr lang="ko-KR" altLang="en-US" sz="1600" dirty="0"/>
              <a:t>콘솔 창에서 확인하기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초 값이 고정되어 있다</a:t>
            </a:r>
            <a:r>
              <a:rPr lang="en-US" altLang="ko-KR" sz="1600" dirty="0">
                <a:sym typeface="Wingdings" panose="05000000000000000000" pitchFamily="2" charset="2"/>
              </a:rPr>
              <a:t>!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F93086-3218-B852-AD12-274347285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37" r="24995" b="12331"/>
          <a:stretch/>
        </p:blipFill>
        <p:spPr bwMode="auto">
          <a:xfrm>
            <a:off x="791029" y="2064793"/>
            <a:ext cx="4782457" cy="1083752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204A1F-DA5C-A41E-9B51-41D99D16B1DE}"/>
              </a:ext>
            </a:extLst>
          </p:cNvPr>
          <p:cNvSpPr txBox="1"/>
          <p:nvPr/>
        </p:nvSpPr>
        <p:spPr>
          <a:xfrm>
            <a:off x="5950132" y="1927334"/>
            <a:ext cx="5188131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</a:t>
            </a:r>
            <a:r>
              <a:rPr lang="ko-KR" altLang="en-US" sz="1600" dirty="0"/>
              <a:t>초마다 초 값이 바뀌게 하려면 어떻게 해야 할까</a:t>
            </a:r>
            <a:r>
              <a:rPr lang="en-US" altLang="ko-KR" sz="1600" dirty="0"/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600" dirty="0">
                <a:sym typeface="Wingdings" panose="05000000000000000000" pitchFamily="2" charset="2"/>
              </a:rPr>
              <a:t>1</a:t>
            </a:r>
            <a:r>
              <a:rPr lang="ko-KR" altLang="en-US" sz="1600" dirty="0">
                <a:sym typeface="Wingdings" panose="05000000000000000000" pitchFamily="2" charset="2"/>
              </a:rPr>
              <a:t>초마다 현재 시간을 가져온 후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sym typeface="Wingdings" panose="05000000000000000000" pitchFamily="2" charset="2"/>
              </a:rPr>
              <a:t>시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분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초로 나누고 화면에 표시해야 함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E91AE-B7EA-3861-259B-50C6B2EE9B95}"/>
              </a:ext>
            </a:extLst>
          </p:cNvPr>
          <p:cNvSpPr txBox="1"/>
          <p:nvPr/>
        </p:nvSpPr>
        <p:spPr>
          <a:xfrm>
            <a:off x="791029" y="3892382"/>
            <a:ext cx="8673737" cy="1939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11) </a:t>
            </a:r>
            <a:r>
              <a:rPr lang="en-US" altLang="ko-KR" sz="1600" dirty="0" err="1"/>
              <a:t>setInterval</a:t>
            </a:r>
            <a:r>
              <a:rPr lang="en-US" altLang="ko-KR" sz="1600" dirty="0"/>
              <a:t>()</a:t>
            </a:r>
            <a:r>
              <a:rPr lang="ko-KR" altLang="en-US" sz="1600" dirty="0"/>
              <a:t>을 사용해 소스 수정하기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기존의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console.log()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문 삭제</a:t>
            </a:r>
            <a:endParaRPr lang="en-US" altLang="ko-KR" sz="16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시간을 가져와 화면에 표시하는 것을 타이머로 지정</a:t>
            </a:r>
            <a:endParaRPr lang="en-US" altLang="ko-KR" sz="1600" kern="100" dirty="0"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setInterval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타이머를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초마다 실행하도록 한다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89F1620-A2EC-99F7-30BD-425A9B338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8909649" cy="842573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</p:spTree>
    <p:extLst>
      <p:ext uri="{BB962C8B-B14F-4D97-AF65-F5344CB8AC3E}">
        <p14:creationId xmlns:p14="http://schemas.microsoft.com/office/powerpoint/2010/main" val="2347699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FA0B92-B7E7-F650-F38E-DEA8DDBF61F9}"/>
              </a:ext>
            </a:extLst>
          </p:cNvPr>
          <p:cNvSpPr txBox="1"/>
          <p:nvPr/>
        </p:nvSpPr>
        <p:spPr>
          <a:xfrm>
            <a:off x="705394" y="1228402"/>
            <a:ext cx="8351521" cy="5509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displayTime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document.querySelector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("#clock"); 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let clock = () =&gt; {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400" kern="100" dirty="0">
              <a:solidFill>
                <a:srgbClr val="C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current = new Date();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current.getHours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mins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current.getMinutes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secs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current.getSeconds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  let period = "AM";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if (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=== 0) {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12; } 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else if (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&gt; 12) {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- 12; period = "PM"; }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&lt; 10) ? "0" +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: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mins = (mins &lt; 10) ? "0" + mins : mins;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secs = (secs &lt; 10) ? "0" + secs : secs;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kern="1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displayTime.innerText</a:t>
            </a: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`${period}  ${</a:t>
            </a:r>
            <a:r>
              <a:rPr lang="en-US" altLang="ko-KR" sz="1600" kern="1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hrs</a:t>
            </a: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 : ${mins} : ${secs} `;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endParaRPr lang="en-US" altLang="ko-KR" sz="1600" kern="100" dirty="0">
              <a:solidFill>
                <a:srgbClr val="C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setInterval</a:t>
            </a:r>
            <a:r>
              <a:rPr lang="en-US" altLang="ko-KR" sz="1600" kern="1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(clock, 1000); </a:t>
            </a:r>
            <a:endParaRPr lang="ko-KR" altLang="ko-KR" sz="1600" kern="100" dirty="0">
              <a:solidFill>
                <a:srgbClr val="C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69E8D7E-12D0-EB06-D148-27E4CBFF1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8909649" cy="842573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디지털 시계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A6286D-94E1-9152-F18A-68F6D5EB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83" y="1696455"/>
            <a:ext cx="4276864" cy="226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35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41C11-C5D6-BF67-F515-952BC4C5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</a:t>
            </a:r>
            <a:r>
              <a:rPr lang="ko-KR" altLang="en-US" dirty="0"/>
              <a:t> 객체 활용하기</a:t>
            </a:r>
          </a:p>
        </p:txBody>
      </p:sp>
    </p:spTree>
    <p:extLst>
      <p:ext uri="{BB962C8B-B14F-4D97-AF65-F5344CB8AC3E}">
        <p14:creationId xmlns:p14="http://schemas.microsoft.com/office/powerpoint/2010/main" val="983267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29EEA-EE65-77EA-3C30-D03D93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BBAF2-0F62-E18E-992E-A5D09B1CB42D}"/>
              </a:ext>
            </a:extLst>
          </p:cNvPr>
          <p:cNvSpPr txBox="1"/>
          <p:nvPr/>
        </p:nvSpPr>
        <p:spPr>
          <a:xfrm>
            <a:off x="694508" y="1210862"/>
            <a:ext cx="1051560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삼각 함수나 로그 함수를 비롯한 수학 연산 함수를 가지고 있는 내장 객체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Math </a:t>
            </a:r>
            <a:r>
              <a:rPr lang="ko-KR" altLang="en-US" sz="1600" dirty="0"/>
              <a:t>객체는 따로 객체의 인스턴스를 사용하지 않고 속성이나 함수를 사용합니다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576A5E-1BDC-F267-B2F8-0EECAF05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" y="3079564"/>
            <a:ext cx="6867468" cy="2435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50C48-29E0-3BE5-FF97-5269B5832780}"/>
              </a:ext>
            </a:extLst>
          </p:cNvPr>
          <p:cNvSpPr txBox="1"/>
          <p:nvPr/>
        </p:nvSpPr>
        <p:spPr>
          <a:xfrm>
            <a:off x="8630195" y="3361509"/>
            <a:ext cx="23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 – </a:t>
            </a:r>
            <a:r>
              <a:rPr lang="ko-KR" altLang="en-US" dirty="0"/>
              <a:t>파이 값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2B6F5-E43C-BEA7-7299-0B7CA7907A8E}"/>
              </a:ext>
            </a:extLst>
          </p:cNvPr>
          <p:cNvSpPr txBox="1"/>
          <p:nvPr/>
        </p:nvSpPr>
        <p:spPr>
          <a:xfrm>
            <a:off x="853439" y="2768708"/>
            <a:ext cx="148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주요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7A46EF-CEAA-639E-2CD7-A28AB7EA87A6}"/>
              </a:ext>
            </a:extLst>
          </p:cNvPr>
          <p:cNvSpPr txBox="1"/>
          <p:nvPr/>
        </p:nvSpPr>
        <p:spPr>
          <a:xfrm>
            <a:off x="8489815" y="2749256"/>
            <a:ext cx="1489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주요 속성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11592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29EEA-EE65-77EA-3C30-D03D93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F324A-677D-F92B-9025-16D49699FE94}"/>
              </a:ext>
            </a:extLst>
          </p:cNvPr>
          <p:cNvSpPr txBox="1"/>
          <p:nvPr/>
        </p:nvSpPr>
        <p:spPr>
          <a:xfrm>
            <a:off x="740227" y="1254351"/>
            <a:ext cx="6061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콘솔 창에서 연습하기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7C32-4EDA-8429-B338-D7FC70197764}"/>
              </a:ext>
            </a:extLst>
          </p:cNvPr>
          <p:cNvSpPr txBox="1"/>
          <p:nvPr/>
        </p:nvSpPr>
        <p:spPr>
          <a:xfrm>
            <a:off x="740227" y="1901603"/>
            <a:ext cx="471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1) </a:t>
            </a:r>
            <a:r>
              <a:rPr lang="ko-KR" altLang="en-US" sz="1600" dirty="0"/>
              <a:t>반지름이 </a:t>
            </a:r>
            <a:r>
              <a:rPr lang="en-US" altLang="ko-KR" sz="1600" dirty="0"/>
              <a:t>10</a:t>
            </a:r>
            <a:r>
              <a:rPr lang="ko-KR" altLang="en-US" sz="1600" dirty="0"/>
              <a:t>인 원의 원둘레와 넓이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7CACA-9E41-9C1C-BED2-7D16E40C0620}"/>
                  </a:ext>
                </a:extLst>
              </p:cNvPr>
              <p:cNvSpPr txBox="1"/>
              <p:nvPr/>
            </p:nvSpPr>
            <p:spPr>
              <a:xfrm>
                <a:off x="801188" y="2425138"/>
                <a:ext cx="4589417" cy="1153393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 err="1"/>
                  <a:t>radius</a:t>
                </a:r>
                <a:r>
                  <a:rPr lang="ko-KR" altLang="en-US" sz="1600" dirty="0"/>
                  <a:t> = 10</a:t>
                </a: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/>
                  <a:t>2 * </a:t>
                </a:r>
                <a:r>
                  <a:rPr lang="ko-KR" altLang="en-US" sz="1600" dirty="0" err="1"/>
                  <a:t>Math.PI</a:t>
                </a:r>
                <a:r>
                  <a:rPr lang="ko-KR" altLang="en-US" sz="1600" dirty="0"/>
                  <a:t> * </a:t>
                </a:r>
                <a:r>
                  <a:rPr lang="ko-KR" altLang="en-US" sz="1600" dirty="0" err="1"/>
                  <a:t>radius</a:t>
                </a:r>
                <a:r>
                  <a:rPr lang="ko-KR" altLang="en-US" sz="1600" dirty="0"/>
                  <a:t>      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원둘레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(2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r)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 err="1"/>
                  <a:t>Math.PI</a:t>
                </a:r>
                <a:r>
                  <a:rPr lang="ko-KR" altLang="en-US" sz="1600" dirty="0"/>
                  <a:t> * </a:t>
                </a:r>
                <a:r>
                  <a:rPr lang="ko-KR" altLang="en-US" sz="1600" dirty="0" err="1"/>
                  <a:t>radius</a:t>
                </a:r>
                <a:r>
                  <a:rPr lang="ko-KR" altLang="en-US" sz="1600" dirty="0"/>
                  <a:t> * </a:t>
                </a:r>
                <a:r>
                  <a:rPr lang="ko-KR" altLang="en-US" sz="1600" dirty="0" err="1"/>
                  <a:t>radius</a:t>
                </a:r>
                <a:r>
                  <a:rPr lang="ko-KR" altLang="en-US" sz="1600" dirty="0"/>
                  <a:t>     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원 넓이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  <a:r>
                  <a:rPr lang="en-US" altLang="ko-KR" sz="1400" baseline="30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7CACA-9E41-9C1C-BED2-7D16E40C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8" y="2425138"/>
                <a:ext cx="4589417" cy="1153393"/>
              </a:xfrm>
              <a:prstGeom prst="rect">
                <a:avLst/>
              </a:prstGeom>
              <a:blipFill>
                <a:blip r:embed="rId2"/>
                <a:stretch>
                  <a:fillRect l="-530" b="-523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3DB06C1-09C5-6AA0-1116-133AB14D8F65}"/>
              </a:ext>
            </a:extLst>
          </p:cNvPr>
          <p:cNvSpPr txBox="1"/>
          <p:nvPr/>
        </p:nvSpPr>
        <p:spPr>
          <a:xfrm>
            <a:off x="6133011" y="1438141"/>
            <a:ext cx="4711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2) </a:t>
            </a:r>
            <a:r>
              <a:rPr lang="ko-KR" altLang="en-US" sz="1600" dirty="0"/>
              <a:t>소수점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EC616-0F42-47C7-1440-603678480C5E}"/>
              </a:ext>
            </a:extLst>
          </p:cNvPr>
          <p:cNvSpPr txBox="1"/>
          <p:nvPr/>
        </p:nvSpPr>
        <p:spPr>
          <a:xfrm>
            <a:off x="6133012" y="2020668"/>
            <a:ext cx="5257800" cy="19316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/>
              <a:t>radius</a:t>
            </a:r>
            <a:r>
              <a:rPr lang="ko-KR" altLang="en-US" sz="1600" dirty="0"/>
              <a:t> = 10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2 * </a:t>
            </a:r>
            <a:r>
              <a:rPr lang="ko-KR" altLang="en-US" sz="1600" dirty="0" err="1"/>
              <a:t>Math.PI</a:t>
            </a:r>
            <a:r>
              <a:rPr lang="ko-KR" altLang="en-US" sz="1600" dirty="0"/>
              <a:t> * </a:t>
            </a:r>
            <a:r>
              <a:rPr lang="ko-KR" altLang="en-US" sz="1600" dirty="0" err="1"/>
              <a:t>radius</a:t>
            </a:r>
            <a:r>
              <a:rPr lang="ko-KR" altLang="en-US" sz="1600" dirty="0"/>
              <a:t>  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62.83185307179586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Math.round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Math.PI</a:t>
            </a:r>
            <a:r>
              <a:rPr lang="en-US" altLang="ko-KR" sz="1600" dirty="0"/>
              <a:t> * radius)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63.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반올림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Math.ceil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Math.PI</a:t>
            </a:r>
            <a:r>
              <a:rPr lang="en-US" altLang="ko-KR" sz="1600" dirty="0"/>
              <a:t> * radius)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63.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올림</a:t>
            </a: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 err="1"/>
              <a:t>Math.floor</a:t>
            </a:r>
            <a:r>
              <a:rPr lang="en-US" altLang="ko-KR" sz="1600" dirty="0"/>
              <a:t>(2 * </a:t>
            </a:r>
            <a:r>
              <a:rPr lang="en-US" altLang="ko-KR" sz="1600" dirty="0" err="1"/>
              <a:t>Math.PI</a:t>
            </a:r>
            <a:r>
              <a:rPr lang="en-US" altLang="ko-KR" sz="1600" dirty="0"/>
              <a:t> * radius)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62.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버림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67589-02F3-DCA6-E7A1-0A0F66719D76}"/>
              </a:ext>
            </a:extLst>
          </p:cNvPr>
          <p:cNvSpPr txBox="1"/>
          <p:nvPr/>
        </p:nvSpPr>
        <p:spPr>
          <a:xfrm>
            <a:off x="6002382" y="4196260"/>
            <a:ext cx="6096000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Math.ceil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소수점 이하 올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Math.floor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: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소수점 이하 버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Math.roud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: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소수점 이하 반올림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04631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29EEA-EE65-77EA-3C30-D03D93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F324A-677D-F92B-9025-16D49699FE94}"/>
              </a:ext>
            </a:extLst>
          </p:cNvPr>
          <p:cNvSpPr txBox="1"/>
          <p:nvPr/>
        </p:nvSpPr>
        <p:spPr>
          <a:xfrm>
            <a:off x="881743" y="3259723"/>
            <a:ext cx="3553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콘솔 창에서 연습하기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B06C1-09C5-6AA0-1116-133AB14D8F65}"/>
              </a:ext>
            </a:extLst>
          </p:cNvPr>
          <p:cNvSpPr txBox="1"/>
          <p:nvPr/>
        </p:nvSpPr>
        <p:spPr>
          <a:xfrm>
            <a:off x="740227" y="1436548"/>
            <a:ext cx="471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소수점 이하 자릿수를 표시하려면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EC616-0F42-47C7-1440-603678480C5E}"/>
              </a:ext>
            </a:extLst>
          </p:cNvPr>
          <p:cNvSpPr txBox="1"/>
          <p:nvPr/>
        </p:nvSpPr>
        <p:spPr>
          <a:xfrm>
            <a:off x="740227" y="3863832"/>
            <a:ext cx="7219408" cy="87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).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toFixed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(3)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3.142 -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소수점 이하 셋째 자리까지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Math.PI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).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toFixed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(1)   </a:t>
            </a:r>
            <a:r>
              <a:rPr lang="en-US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// 3.1 -  </a:t>
            </a:r>
            <a:r>
              <a:rPr lang="ko-KR" altLang="ko-KR" sz="1400" kern="100" dirty="0">
                <a:solidFill>
                  <a:srgbClr val="80808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소수점 이하 첫째 자리까지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68CB8-5E52-1171-FC3F-05E8B1249D11}"/>
              </a:ext>
            </a:extLst>
          </p:cNvPr>
          <p:cNvSpPr txBox="1"/>
          <p:nvPr/>
        </p:nvSpPr>
        <p:spPr>
          <a:xfrm>
            <a:off x="783770" y="1904864"/>
            <a:ext cx="4833259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ko-KR" sz="1600" kern="100" dirty="0" err="1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toFixed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함수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 함수는 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Number 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객체의 메서드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20A7A-468D-5710-7F78-0F6BA8A7E741}"/>
              </a:ext>
            </a:extLst>
          </p:cNvPr>
          <p:cNvSpPr txBox="1"/>
          <p:nvPr/>
        </p:nvSpPr>
        <p:spPr>
          <a:xfrm>
            <a:off x="881743" y="2506933"/>
            <a:ext cx="2420984" cy="42146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숫자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600" kern="100" dirty="0" err="1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toFixed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자릿수</a:t>
            </a:r>
            <a:r>
              <a:rPr lang="en-US" altLang="ko-KR" sz="1600" kern="1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145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770F189-A442-93CB-B60E-B52037C58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84"/>
          <a:stretch/>
        </p:blipFill>
        <p:spPr>
          <a:xfrm>
            <a:off x="860340" y="3210215"/>
            <a:ext cx="4199340" cy="24796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929EEA-EE65-77EA-3C30-D03D93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F324A-677D-F92B-9025-16D49699FE94}"/>
              </a:ext>
            </a:extLst>
          </p:cNvPr>
          <p:cNvSpPr txBox="1"/>
          <p:nvPr/>
        </p:nvSpPr>
        <p:spPr>
          <a:xfrm>
            <a:off x="818604" y="1446998"/>
            <a:ext cx="10319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random() :  0</a:t>
            </a:r>
            <a:r>
              <a:rPr lang="ko-KR" altLang="en-US" sz="1600" dirty="0"/>
              <a:t>과</a:t>
            </a:r>
            <a:r>
              <a:rPr lang="en-US" altLang="ko-KR" sz="1600" dirty="0"/>
              <a:t> 1 </a:t>
            </a:r>
            <a:r>
              <a:rPr lang="ko-KR" altLang="en-US" sz="1600" dirty="0"/>
              <a:t>사이</a:t>
            </a:r>
            <a:r>
              <a:rPr lang="en-US" altLang="ko-KR" sz="1600" dirty="0"/>
              <a:t>(1 </a:t>
            </a:r>
            <a:r>
              <a:rPr lang="ko-KR" altLang="en-US" sz="1600" dirty="0"/>
              <a:t>포함 안됨</a:t>
            </a:r>
            <a:r>
              <a:rPr lang="en-US" altLang="ko-KR" sz="1600" dirty="0"/>
              <a:t>)</a:t>
            </a:r>
            <a:r>
              <a:rPr lang="ko-KR" altLang="en-US" sz="1600" dirty="0"/>
              <a:t>의 숫자를 무작위로 반환한다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226C3-3F77-D379-B5B4-85FDD16A148D}"/>
              </a:ext>
            </a:extLst>
          </p:cNvPr>
          <p:cNvSpPr txBox="1"/>
          <p:nvPr/>
        </p:nvSpPr>
        <p:spPr>
          <a:xfrm>
            <a:off x="818604" y="2069394"/>
            <a:ext cx="542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콘솔 창에 다음 명령을 반복해서 입력해 보자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ECBF8-2C44-4928-26FF-C809FDCE6E25}"/>
              </a:ext>
            </a:extLst>
          </p:cNvPr>
          <p:cNvSpPr txBox="1"/>
          <p:nvPr/>
        </p:nvSpPr>
        <p:spPr>
          <a:xfrm>
            <a:off x="4905399" y="3210215"/>
            <a:ext cx="475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키보드에서 위로 화살표를 누르면 명령 반복 입력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994E9-7F1C-85C8-2917-D321B74B0E3A}"/>
              </a:ext>
            </a:extLst>
          </p:cNvPr>
          <p:cNvSpPr txBox="1"/>
          <p:nvPr/>
        </p:nvSpPr>
        <p:spPr>
          <a:xfrm>
            <a:off x="908165" y="2603738"/>
            <a:ext cx="3997234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Math.random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53C05B2-2D43-60BC-B3EF-0208B4022E2F}"/>
              </a:ext>
            </a:extLst>
          </p:cNvPr>
          <p:cNvCxnSpPr>
            <a:stCxn id="6" idx="1"/>
          </p:cNvCxnSpPr>
          <p:nvPr/>
        </p:nvCxnSpPr>
        <p:spPr>
          <a:xfrm flipH="1">
            <a:off x="4326278" y="3364104"/>
            <a:ext cx="579121" cy="21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0DED5-9F35-CFE9-641C-13EAF721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</a:t>
            </a:r>
            <a:r>
              <a:rPr lang="ko-KR" altLang="en-US" dirty="0"/>
              <a:t> 객체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AF31F-F022-4B25-E1D5-DC895FB2E2C4}"/>
              </a:ext>
            </a:extLst>
          </p:cNvPr>
          <p:cNvSpPr txBox="1"/>
          <p:nvPr/>
        </p:nvSpPr>
        <p:spPr>
          <a:xfrm>
            <a:off x="801188" y="1455058"/>
            <a:ext cx="9065623" cy="1931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Window </a:t>
            </a:r>
            <a:r>
              <a:rPr lang="ko-KR" altLang="en-US" sz="1600" dirty="0"/>
              <a:t>객체는 웹 브라우저 창의 상태를 제어하는 객체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자바스크립트 객체 중 최상위이자 기본이 되는 객체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자바스크립트의 모든 객체는 </a:t>
            </a:r>
            <a:r>
              <a:rPr lang="en-US" altLang="ko-KR" sz="1600" dirty="0"/>
              <a:t>Window </a:t>
            </a:r>
            <a:r>
              <a:rPr lang="ko-KR" altLang="en-US" sz="1600" dirty="0"/>
              <a:t>객체에 포함된다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Window </a:t>
            </a:r>
            <a:r>
              <a:rPr lang="ko-KR" altLang="en-US" sz="1600" dirty="0"/>
              <a:t>객체에는 웹 브라우저 창과 관련된 여러 가지 속성이 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Window </a:t>
            </a:r>
            <a:r>
              <a:rPr lang="ko-KR" altLang="en-US" sz="1600" dirty="0"/>
              <a:t>객체의 속성과 메서드에 접근하는 마침표</a:t>
            </a:r>
            <a:r>
              <a:rPr lang="en-US" altLang="ko-KR" sz="1600" dirty="0"/>
              <a:t>(.)</a:t>
            </a:r>
            <a:r>
              <a:rPr lang="ko-KR" altLang="en-US" sz="1600" dirty="0"/>
              <a:t>를 사용한다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A4644-B529-3675-3C92-2FE78F12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81" y="3678579"/>
            <a:ext cx="4547605" cy="2564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47004D-A19B-78A3-BFA0-06146B5E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499" y="3794867"/>
            <a:ext cx="4484306" cy="233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8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29EEA-EE65-77EA-3C30-D03D93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F324A-677D-F92B-9025-16D49699FE94}"/>
              </a:ext>
            </a:extLst>
          </p:cNvPr>
          <p:cNvSpPr txBox="1"/>
          <p:nvPr/>
        </p:nvSpPr>
        <p:spPr>
          <a:xfrm>
            <a:off x="740227" y="1303123"/>
            <a:ext cx="1031965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만일 </a:t>
            </a:r>
            <a:r>
              <a:rPr lang="en-US" altLang="ko-KR" sz="1600" dirty="0"/>
              <a:t>1</a:t>
            </a:r>
            <a:r>
              <a:rPr lang="ko-KR" altLang="en-US" sz="1600" dirty="0"/>
              <a:t>과 </a:t>
            </a:r>
            <a:r>
              <a:rPr lang="en-US" altLang="ko-KR" sz="1600" dirty="0"/>
              <a:t>100 </a:t>
            </a:r>
            <a:r>
              <a:rPr lang="ko-KR" altLang="en-US" sz="1600" dirty="0"/>
              <a:t>사이의 무작위 수를 구하려면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600" dirty="0"/>
              <a:t>random() </a:t>
            </a:r>
            <a:r>
              <a:rPr lang="ko-KR" altLang="en-US" sz="1600" dirty="0"/>
              <a:t>결과에 </a:t>
            </a:r>
            <a:r>
              <a:rPr lang="en-US" altLang="ko-KR" sz="1600" dirty="0"/>
              <a:t>100</a:t>
            </a:r>
            <a:r>
              <a:rPr lang="ko-KR" altLang="en-US" sz="1600" dirty="0"/>
              <a:t>을 곱한다 </a:t>
            </a:r>
            <a:r>
              <a:rPr lang="en-US" altLang="ko-KR" sz="1600" dirty="0"/>
              <a:t>– 0.0000</a:t>
            </a:r>
            <a:r>
              <a:rPr lang="ko-KR" altLang="en-US" sz="1600" dirty="0"/>
              <a:t>에서 </a:t>
            </a:r>
            <a:r>
              <a:rPr lang="en-US" altLang="ko-KR" sz="1600" dirty="0"/>
              <a:t>99.9999 </a:t>
            </a:r>
            <a:r>
              <a:rPr lang="ko-KR" altLang="en-US" sz="1600" dirty="0"/>
              <a:t>사이의 값이 반환됨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위 계산 값에 </a:t>
            </a:r>
            <a:r>
              <a:rPr lang="en-US" altLang="ko-KR" sz="1600" dirty="0"/>
              <a:t>1</a:t>
            </a:r>
            <a:r>
              <a:rPr lang="ko-KR" altLang="en-US" sz="1600" dirty="0"/>
              <a:t>을 더한다 </a:t>
            </a:r>
            <a:r>
              <a:rPr lang="en-US" altLang="ko-KR" sz="1600" dirty="0"/>
              <a:t>– 1.0000</a:t>
            </a:r>
            <a:r>
              <a:rPr lang="ko-KR" altLang="en-US" sz="1600" dirty="0"/>
              <a:t>에서 </a:t>
            </a:r>
            <a:r>
              <a:rPr lang="en-US" altLang="ko-KR" sz="1600" dirty="0"/>
              <a:t>100.9999 </a:t>
            </a:r>
            <a:r>
              <a:rPr lang="ko-KR" altLang="en-US" sz="1600" dirty="0"/>
              <a:t>사이의 값이 반환됨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600" dirty="0"/>
              <a:t>floor() </a:t>
            </a:r>
            <a:r>
              <a:rPr lang="ko-KR" altLang="en-US" sz="1600" dirty="0"/>
              <a:t>함수를 사용해 소수점 이하를 버린다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5FE67-72D0-CE9D-20B2-88C2F75B3650}"/>
              </a:ext>
            </a:extLst>
          </p:cNvPr>
          <p:cNvSpPr txBox="1"/>
          <p:nvPr/>
        </p:nvSpPr>
        <p:spPr>
          <a:xfrm>
            <a:off x="696955" y="3407505"/>
            <a:ext cx="542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콘솔 창에 다음 명령을 반복해서 입력하기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1FA7-75BA-8F23-08C4-01551A5FA9BC}"/>
              </a:ext>
            </a:extLst>
          </p:cNvPr>
          <p:cNvSpPr txBox="1"/>
          <p:nvPr/>
        </p:nvSpPr>
        <p:spPr>
          <a:xfrm>
            <a:off x="772206" y="3840051"/>
            <a:ext cx="4314503" cy="307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Math.floor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Math.random</a:t>
            </a:r>
            <a:r>
              <a:rPr lang="en-US" altLang="ko-KR" sz="1400" dirty="0"/>
              <a:t>() * 100 + 1)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8661D4-01B7-BC26-65A6-384977F95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41"/>
          <a:stretch/>
        </p:blipFill>
        <p:spPr>
          <a:xfrm>
            <a:off x="5652132" y="3380983"/>
            <a:ext cx="5231405" cy="21531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8078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E55A8-59F1-8070-C3A0-88A00705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10062241" cy="842573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[</a:t>
            </a:r>
            <a:r>
              <a:rPr lang="ko-KR" altLang="en-US" sz="3600" dirty="0"/>
              <a:t>실습</a:t>
            </a:r>
            <a:r>
              <a:rPr lang="en-US" altLang="ko-KR" sz="3600" dirty="0"/>
              <a:t>] </a:t>
            </a:r>
            <a:r>
              <a:rPr lang="ko-KR" altLang="en-US" sz="3600" dirty="0"/>
              <a:t>웹 문서의 배경 이미지 무작위로 변경하기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89691-8DDA-42F7-9326-15FE0BA6AB73}"/>
              </a:ext>
            </a:extLst>
          </p:cNvPr>
          <p:cNvSpPr txBox="1"/>
          <p:nvPr/>
        </p:nvSpPr>
        <p:spPr>
          <a:xfrm>
            <a:off x="714102" y="1302136"/>
            <a:ext cx="9353006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random()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메서드를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이용해서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웹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문서의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배경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무작위로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바꾸는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소스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작성</a:t>
            </a:r>
            <a:r>
              <a:rPr lang="ko-KR" altLang="en-US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하기</a:t>
            </a:r>
            <a:endParaRPr lang="en-US" altLang="ko-KR" sz="16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사용할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배경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크기가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같고</a:t>
            </a:r>
            <a:r>
              <a:rPr lang="en-US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이름이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bg-1.jpg, bg-2.jpg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처럼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일련번호가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있는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다섯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개의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파일을</a:t>
            </a:r>
            <a:r>
              <a:rPr lang="ko-KR" altLang="ko-KR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준비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480224-2C71-C18D-41EF-F4BF39D8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2842570"/>
            <a:ext cx="6321977" cy="1664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EC533-8FB0-AAF2-3B61-931F285EF757}"/>
              </a:ext>
            </a:extLst>
          </p:cNvPr>
          <p:cNvSpPr txBox="1"/>
          <p:nvPr/>
        </p:nvSpPr>
        <p:spPr>
          <a:xfrm>
            <a:off x="1088572" y="4717819"/>
            <a:ext cx="949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(</a:t>
            </a:r>
            <a:r>
              <a:rPr lang="ko-KR" altLang="en-US" sz="1600" dirty="0">
                <a:solidFill>
                  <a:schemeClr val="accent1"/>
                </a:solidFill>
              </a:rPr>
              <a:t>배경 이미지를 배열에 넣은 후</a:t>
            </a:r>
            <a:r>
              <a:rPr lang="en-US" altLang="ko-KR" sz="1600" dirty="0">
                <a:solidFill>
                  <a:schemeClr val="accent1"/>
                </a:solidFill>
              </a:rPr>
              <a:t>, </a:t>
            </a:r>
            <a:r>
              <a:rPr lang="ko-KR" altLang="en-US" sz="1600" dirty="0">
                <a:solidFill>
                  <a:schemeClr val="accent1"/>
                </a:solidFill>
              </a:rPr>
              <a:t>배열의 인덱스를 무작위로 지정하는 방법도 가능</a:t>
            </a:r>
            <a:r>
              <a:rPr lang="en-US" altLang="ko-KR" sz="1600" dirty="0">
                <a:solidFill>
                  <a:schemeClr val="accent1"/>
                </a:solidFill>
              </a:rPr>
              <a:t>)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182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E55A8-59F1-8070-C3A0-88A00705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5" y="320583"/>
            <a:ext cx="9809692" cy="842573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[</a:t>
            </a:r>
            <a:r>
              <a:rPr lang="ko-KR" altLang="en-US" sz="3600" dirty="0"/>
              <a:t>실습</a:t>
            </a:r>
            <a:r>
              <a:rPr lang="en-US" altLang="ko-KR" sz="3600" dirty="0"/>
              <a:t>] </a:t>
            </a:r>
            <a:r>
              <a:rPr lang="ko-KR" altLang="en-US" sz="3600" dirty="0"/>
              <a:t>웹 문서의 배경 이미지 무작위로 변경하기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89691-8DDA-42F7-9326-15FE0BA6AB73}"/>
              </a:ext>
            </a:extLst>
          </p:cNvPr>
          <p:cNvSpPr txBox="1"/>
          <p:nvPr/>
        </p:nvSpPr>
        <p:spPr>
          <a:xfrm>
            <a:off x="992777" y="1577815"/>
            <a:ext cx="9353006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현재 </a:t>
            </a:r>
            <a:r>
              <a:rPr lang="en-US" altLang="ko-KR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08\changeBg.html 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문서에는 </a:t>
            </a:r>
            <a:r>
              <a:rPr lang="en-US" altLang="ko-KR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images\bg-1.jpg</a:t>
            </a:r>
            <a:r>
              <a:rPr lang="ko-KR" altLang="en-US" sz="1600" dirty="0"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 표시되어 있음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7953D7-5B9A-EC87-1927-CD3C28672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5"/>
          <a:stretch/>
        </p:blipFill>
        <p:spPr bwMode="auto">
          <a:xfrm>
            <a:off x="992777" y="2217888"/>
            <a:ext cx="5538334" cy="3726347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5887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689691-8DDA-42F7-9326-15FE0BA6AB73}"/>
              </a:ext>
            </a:extLst>
          </p:cNvPr>
          <p:cNvSpPr txBox="1"/>
          <p:nvPr/>
        </p:nvSpPr>
        <p:spPr>
          <a:xfrm>
            <a:off x="870857" y="1288060"/>
            <a:ext cx="9353006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changeBg.html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문서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CSS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보면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images\bg-1.jpg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이미지가 배경으로 지정되어 있다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 소스 중에서 배경 이미지 파일 경로를 지정한 </a:t>
            </a:r>
            <a:r>
              <a:rPr lang="en-US" altLang="ko-KR" sz="16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background-image:url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('images/bg-1.jpg'); </a:t>
            </a:r>
            <a:r>
              <a:rPr lang="ko-KR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부분을 자바스크립트를 사용해 수정</a:t>
            </a:r>
            <a:r>
              <a:rPr lang="ko-KR" altLang="en-US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하자</a:t>
            </a:r>
            <a:r>
              <a:rPr lang="en-US" altLang="ko-KR" sz="16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6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5AEE7-C1E8-6246-64BF-D17288DCD281}"/>
              </a:ext>
            </a:extLst>
          </p:cNvPr>
          <p:cNvSpPr txBox="1"/>
          <p:nvPr/>
        </p:nvSpPr>
        <p:spPr>
          <a:xfrm>
            <a:off x="1123405" y="2889570"/>
            <a:ext cx="6096000" cy="29238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&lt;style&gt;    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body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 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background-image:url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('images/bg-1.jpg');</a:t>
            </a:r>
            <a:endParaRPr lang="ko-KR" altLang="ko-KR" sz="1600" kern="100" dirty="0">
              <a:effectLst/>
              <a:highlight>
                <a:srgbClr val="FFFF00"/>
              </a:highlight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 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background-repeat:no-repeat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  background-position: center;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  background-attachment: fixed;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 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background-size:cover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  }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&lt;/style&gt;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6FD78-11D9-E73D-8697-0011A9BFD5D3}"/>
              </a:ext>
            </a:extLst>
          </p:cNvPr>
          <p:cNvSpPr txBox="1"/>
          <p:nvPr/>
        </p:nvSpPr>
        <p:spPr>
          <a:xfrm>
            <a:off x="870857" y="767554"/>
            <a:ext cx="892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 err="1"/>
              <a:t>배경이미지</a:t>
            </a:r>
            <a:r>
              <a:rPr lang="ko-KR" altLang="en-US" b="1" dirty="0"/>
              <a:t> 소스 부분 확인하기</a:t>
            </a:r>
          </a:p>
        </p:txBody>
      </p:sp>
    </p:spTree>
    <p:extLst>
      <p:ext uri="{BB962C8B-B14F-4D97-AF65-F5344CB8AC3E}">
        <p14:creationId xmlns:p14="http://schemas.microsoft.com/office/powerpoint/2010/main" val="1837145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76FD78-11D9-E73D-8697-0011A9BFD5D3}"/>
              </a:ext>
            </a:extLst>
          </p:cNvPr>
          <p:cNvSpPr txBox="1"/>
          <p:nvPr/>
        </p:nvSpPr>
        <p:spPr>
          <a:xfrm>
            <a:off x="870857" y="687977"/>
            <a:ext cx="8926286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2) </a:t>
            </a:r>
            <a:r>
              <a:rPr lang="en-US" altLang="ko-KR" sz="1600" dirty="0" err="1"/>
              <a:t>js</a:t>
            </a:r>
            <a:r>
              <a:rPr lang="ko-KR" altLang="en-US" sz="1600" dirty="0"/>
              <a:t> 폴더에 </a:t>
            </a:r>
            <a:r>
              <a:rPr lang="en-US" altLang="ko-KR" sz="1600" dirty="0"/>
              <a:t>changeBg.js </a:t>
            </a:r>
            <a:r>
              <a:rPr lang="ko-KR" altLang="en-US" sz="1600" dirty="0"/>
              <a:t>파일을 만들고</a:t>
            </a:r>
            <a:r>
              <a:rPr lang="en-US" altLang="ko-KR" sz="1600" dirty="0"/>
              <a:t>, changeBg.html</a:t>
            </a:r>
            <a:r>
              <a:rPr lang="ko-KR" altLang="en-US" sz="1600" dirty="0"/>
              <a:t>에 연결한다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3) </a:t>
            </a:r>
            <a:r>
              <a:rPr lang="ko-KR" altLang="en-US" sz="1600" dirty="0"/>
              <a:t>이미지 파일에 숫자 </a:t>
            </a:r>
            <a:r>
              <a:rPr lang="en-US" altLang="ko-KR" sz="1600" dirty="0"/>
              <a:t>1</a:t>
            </a:r>
            <a:r>
              <a:rPr lang="ko-KR" altLang="en-US" sz="1600" dirty="0"/>
              <a:t>부터 </a:t>
            </a:r>
            <a:r>
              <a:rPr lang="en-US" altLang="ko-KR" sz="1600" dirty="0"/>
              <a:t>5</a:t>
            </a:r>
            <a:r>
              <a:rPr lang="ko-KR" altLang="en-US" sz="1600" dirty="0"/>
              <a:t>까지 있으므로</a:t>
            </a:r>
            <a:r>
              <a:rPr lang="en-US" altLang="ko-KR" sz="1600" dirty="0"/>
              <a:t>, random() </a:t>
            </a:r>
            <a:r>
              <a:rPr lang="ko-KR" altLang="en-US" sz="1600" dirty="0"/>
              <a:t>함수는 </a:t>
            </a:r>
            <a:r>
              <a:rPr lang="en-US" altLang="ko-KR" sz="1600" dirty="0"/>
              <a:t>1</a:t>
            </a:r>
            <a:r>
              <a:rPr lang="ko-KR" altLang="en-US" sz="1600" dirty="0"/>
              <a:t>부터 </a:t>
            </a:r>
            <a:r>
              <a:rPr lang="en-US" altLang="ko-KR" sz="1600" dirty="0"/>
              <a:t>5</a:t>
            </a:r>
            <a:r>
              <a:rPr lang="ko-KR" altLang="en-US" sz="1600" dirty="0"/>
              <a:t>까지의 숫자를 무작위로 반환해야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C8AB1-CF24-7C7A-F9EF-DBFC9AF602FB}"/>
              </a:ext>
            </a:extLst>
          </p:cNvPr>
          <p:cNvSpPr txBox="1"/>
          <p:nvPr/>
        </p:nvSpPr>
        <p:spPr>
          <a:xfrm>
            <a:off x="957942" y="2695886"/>
            <a:ext cx="7794171" cy="22089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function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Math.floor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Math.random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* 5) + 1;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console.log(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document.addEventListener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("load",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42FCA-DCFC-1353-821A-BED5EACEC844}"/>
              </a:ext>
            </a:extLst>
          </p:cNvPr>
          <p:cNvSpPr txBox="1"/>
          <p:nvPr/>
        </p:nvSpPr>
        <p:spPr>
          <a:xfrm>
            <a:off x="957942" y="2255520"/>
            <a:ext cx="330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08\</a:t>
            </a:r>
            <a:r>
              <a:rPr lang="en-US" altLang="ko-KR" sz="1400" dirty="0" err="1"/>
              <a:t>js</a:t>
            </a:r>
            <a:r>
              <a:rPr lang="en-US" altLang="ko-KR" sz="1400" dirty="0"/>
              <a:t>\changeBg.js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0665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76FD78-11D9-E73D-8697-0011A9BFD5D3}"/>
              </a:ext>
            </a:extLst>
          </p:cNvPr>
          <p:cNvSpPr txBox="1"/>
          <p:nvPr/>
        </p:nvSpPr>
        <p:spPr>
          <a:xfrm>
            <a:off x="870856" y="687977"/>
            <a:ext cx="1056349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4) </a:t>
            </a:r>
            <a:r>
              <a:rPr lang="ko-KR" altLang="en-US" sz="1600" dirty="0"/>
              <a:t>콘솔 창에서 </a:t>
            </a:r>
            <a:r>
              <a:rPr lang="en-US" altLang="ko-KR" sz="1600" dirty="0"/>
              <a:t>1~5 </a:t>
            </a:r>
            <a:r>
              <a:rPr lang="ko-KR" altLang="en-US" sz="1600" dirty="0"/>
              <a:t>사이의 숫자가 표시되는지 확인한다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5) </a:t>
            </a:r>
            <a:r>
              <a:rPr lang="ko-KR" altLang="en-US" sz="1600" dirty="0"/>
              <a:t>숫자가 제대로 나온다면 소스에서 </a:t>
            </a:r>
            <a:r>
              <a:rPr lang="en-US" altLang="ko-KR" sz="1600" dirty="0"/>
              <a:t>console.log() </a:t>
            </a:r>
            <a:r>
              <a:rPr lang="ko-KR" altLang="en-US" sz="1600" dirty="0"/>
              <a:t>부분을 삭제하고</a:t>
            </a:r>
            <a:r>
              <a:rPr lang="en-US" altLang="ko-KR" sz="1600" dirty="0"/>
              <a:t>, </a:t>
            </a:r>
            <a:r>
              <a:rPr lang="ko-KR" altLang="en-US" sz="1600" dirty="0"/>
              <a:t>문서에 표시하는 소스를 추가한다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C8AB1-CF24-7C7A-F9EF-DBFC9AF602FB}"/>
              </a:ext>
            </a:extLst>
          </p:cNvPr>
          <p:cNvSpPr txBox="1"/>
          <p:nvPr/>
        </p:nvSpPr>
        <p:spPr>
          <a:xfrm>
            <a:off x="870856" y="2208206"/>
            <a:ext cx="10337075" cy="22089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function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{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Math.floor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Math.random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* 5) + 1;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document.body.style.backgroundImage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`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url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(images/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bg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-${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}.jpg)`;</a:t>
            </a:r>
            <a:endParaRPr lang="ko-KR" altLang="ko-KR" sz="1600" kern="100" dirty="0">
              <a:solidFill>
                <a:srgbClr val="C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document.addEventListener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("load",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42FCA-DCFC-1353-821A-BED5EACEC844}"/>
              </a:ext>
            </a:extLst>
          </p:cNvPr>
          <p:cNvSpPr txBox="1"/>
          <p:nvPr/>
        </p:nvSpPr>
        <p:spPr>
          <a:xfrm>
            <a:off x="870856" y="1767840"/>
            <a:ext cx="3300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21\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\changeBg.js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428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776FD78-11D9-E73D-8697-0011A9BFD5D3}"/>
              </a:ext>
            </a:extLst>
          </p:cNvPr>
          <p:cNvSpPr txBox="1"/>
          <p:nvPr/>
        </p:nvSpPr>
        <p:spPr>
          <a:xfrm>
            <a:off x="870857" y="687977"/>
            <a:ext cx="892628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6) </a:t>
            </a:r>
            <a:r>
              <a:rPr lang="ko-KR" altLang="en-US" sz="1600" dirty="0"/>
              <a:t>소스를 좀더 확장해서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개수를 변수로 저장해 보자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C8AB1-CF24-7C7A-F9EF-DBFC9AF602FB}"/>
              </a:ext>
            </a:extLst>
          </p:cNvPr>
          <p:cNvSpPr txBox="1"/>
          <p:nvPr/>
        </p:nvSpPr>
        <p:spPr>
          <a:xfrm>
            <a:off x="870857" y="1711817"/>
            <a:ext cx="10337075" cy="265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function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 {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const 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bgCount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5;</a:t>
            </a:r>
            <a:endParaRPr lang="ko-KR" altLang="ko-KR" sz="1600" kern="100" dirty="0">
              <a:solidFill>
                <a:srgbClr val="C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let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Math.floor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Math.random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() * </a:t>
            </a:r>
            <a:r>
              <a:rPr lang="en-US" altLang="ko-KR" sz="16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bgCount</a:t>
            </a:r>
            <a:r>
              <a:rPr lang="en-US" altLang="ko-KR" sz="16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+ 1;</a:t>
            </a: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 </a:t>
            </a:r>
            <a:r>
              <a:rPr lang="en-US" altLang="ko-KR" sz="16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document.body.style.backgroundImage</a:t>
            </a:r>
            <a:r>
              <a:rPr lang="en-US" altLang="ko-KR" sz="16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 = `</a:t>
            </a:r>
            <a:r>
              <a:rPr lang="en-US" altLang="ko-KR" sz="16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url</a:t>
            </a:r>
            <a:r>
              <a:rPr lang="en-US" altLang="ko-KR" sz="16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(images/</a:t>
            </a:r>
            <a:r>
              <a:rPr lang="en-US" altLang="ko-KR" sz="16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bg</a:t>
            </a:r>
            <a:r>
              <a:rPr lang="en-US" altLang="ko-KR" sz="16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-${</a:t>
            </a:r>
            <a:r>
              <a:rPr lang="en-US" altLang="ko-KR" sz="160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randomNumber</a:t>
            </a:r>
            <a:r>
              <a:rPr lang="en-US" altLang="ko-KR" sz="1600" dirty="0"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}.jpg)`;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}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  <a:p>
            <a:pPr marL="63500" marR="63500" latinLnBrk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254000" algn="l"/>
              </a:tabLst>
            </a:pP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document.addEventListener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("load", </a:t>
            </a:r>
            <a:r>
              <a:rPr lang="en-US" altLang="ko-KR" sz="1600" kern="10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changeBg</a:t>
            </a:r>
            <a:r>
              <a:rPr lang="en-US" altLang="ko-KR" sz="1600" kern="10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rPr>
              <a:t>());</a:t>
            </a:r>
            <a:endParaRPr lang="ko-KR" altLang="ko-KR" sz="1600" kern="100" dirty="0">
              <a:effectLst/>
              <a:latin typeface="D2Coding" panose="020B0609020101020101" pitchFamily="49" charset="-127"/>
              <a:ea typeface="D2Coding" panose="020B0609020101020101" pitchFamily="49" charset="-127"/>
              <a:cs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42FCA-DCFC-1353-821A-BED5EACEC844}"/>
              </a:ext>
            </a:extLst>
          </p:cNvPr>
          <p:cNvSpPr txBox="1"/>
          <p:nvPr/>
        </p:nvSpPr>
        <p:spPr>
          <a:xfrm>
            <a:off x="870857" y="1271451"/>
            <a:ext cx="3300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21\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\changeBg.js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6746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CEE413-7B80-2ED5-025F-6EEE4F8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9"/>
          <a:stretch/>
        </p:blipFill>
        <p:spPr bwMode="auto">
          <a:xfrm>
            <a:off x="723854" y="1869983"/>
            <a:ext cx="4858340" cy="3283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2E8C70-8B7D-C203-036C-3ED4631F7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75"/>
          <a:stretch/>
        </p:blipFill>
        <p:spPr bwMode="auto">
          <a:xfrm>
            <a:off x="6095999" y="1869982"/>
            <a:ext cx="4880837" cy="3283303"/>
          </a:xfrm>
          <a:prstGeom prst="rect">
            <a:avLst/>
          </a:prstGeom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08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0DED5-9F35-CFE9-641C-13EAF721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</a:t>
            </a:r>
            <a:r>
              <a:rPr lang="ko-KR" altLang="en-US" dirty="0"/>
              <a:t> 객체의 주요 메서드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7B54B-148C-2570-D650-5F2AB2E2AB38}"/>
              </a:ext>
            </a:extLst>
          </p:cNvPr>
          <p:cNvSpPr txBox="1"/>
          <p:nvPr/>
        </p:nvSpPr>
        <p:spPr>
          <a:xfrm>
            <a:off x="818605" y="1340898"/>
            <a:ext cx="931817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대화 창을 표시하거나 브라우저 창의 크기나 위치를 알아내고 지정하는 등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웹 브라우저 창 자체와 관련된 것이 대부분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9B0B5-1D8E-4E6D-4148-3CFC10B70FC6}"/>
              </a:ext>
            </a:extLst>
          </p:cNvPr>
          <p:cNvSpPr txBox="1"/>
          <p:nvPr/>
        </p:nvSpPr>
        <p:spPr>
          <a:xfrm>
            <a:off x="818605" y="2124254"/>
            <a:ext cx="10162903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앞에서 사용했던 </a:t>
            </a:r>
            <a:r>
              <a:rPr lang="en-US" altLang="ko-KR" sz="1600" dirty="0"/>
              <a:t>alert( ) </a:t>
            </a:r>
            <a:r>
              <a:rPr lang="ko-KR" altLang="en-US" sz="1600" dirty="0"/>
              <a:t>함수나 </a:t>
            </a:r>
            <a:r>
              <a:rPr lang="en-US" altLang="ko-KR" sz="1600" dirty="0"/>
              <a:t>prompt( ) </a:t>
            </a:r>
            <a:r>
              <a:rPr lang="ko-KR" altLang="en-US" sz="1600" dirty="0"/>
              <a:t>함수도 </a:t>
            </a:r>
            <a:r>
              <a:rPr lang="en-US" altLang="ko-KR" sz="1600" dirty="0"/>
              <a:t>window </a:t>
            </a:r>
            <a:r>
              <a:rPr lang="ko-KR" altLang="en-US" sz="1600" dirty="0"/>
              <a:t>객체의 함수</a:t>
            </a:r>
            <a:r>
              <a:rPr lang="en-US" altLang="ko-KR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객체의 함수 표기법에 따르면 </a:t>
            </a:r>
            <a:r>
              <a:rPr lang="en-US" altLang="ko-KR" sz="1600" dirty="0" err="1"/>
              <a:t>window.alert</a:t>
            </a:r>
            <a:r>
              <a:rPr lang="en-US" altLang="ko-KR" sz="1600" dirty="0"/>
              <a:t>( )</a:t>
            </a:r>
            <a:r>
              <a:rPr lang="ko-KR" altLang="en-US" sz="1600" dirty="0"/>
              <a:t>라고 입력해야 하지만</a:t>
            </a:r>
            <a:r>
              <a:rPr lang="en-US" altLang="ko-KR" sz="1600" dirty="0"/>
              <a:t>, window.</a:t>
            </a:r>
            <a:r>
              <a:rPr lang="ko-KR" altLang="en-US" sz="1600" dirty="0"/>
              <a:t>를 생략할 수도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0B6EB7-E2AD-423B-885A-C03984F4DD7F}"/>
              </a:ext>
            </a:extLst>
          </p:cNvPr>
          <p:cNvGrpSpPr/>
          <p:nvPr/>
        </p:nvGrpSpPr>
        <p:grpSpPr>
          <a:xfrm>
            <a:off x="1076469" y="3204755"/>
            <a:ext cx="4218344" cy="3143794"/>
            <a:chOff x="998091" y="2050608"/>
            <a:chExt cx="5005603" cy="37231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77DE95E-F582-2744-3002-4752D7190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954"/>
            <a:stretch/>
          </p:blipFill>
          <p:spPr>
            <a:xfrm>
              <a:off x="998091" y="2050608"/>
              <a:ext cx="4979476" cy="13255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4125AF5-2947-A942-9953-81933E3AC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601"/>
            <a:stretch/>
          </p:blipFill>
          <p:spPr>
            <a:xfrm>
              <a:off x="1024217" y="3357155"/>
              <a:ext cx="4979477" cy="241662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6453A2D-4DB4-DE6F-DFFE-F60460BC5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79" y="3747794"/>
            <a:ext cx="4654733" cy="237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1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19076-BF47-0B05-8E83-FEC20E99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팝업 창을 여는 </a:t>
            </a:r>
            <a:r>
              <a:rPr lang="en-US" altLang="ko-KR" dirty="0"/>
              <a:t>open()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07DCF-84AA-0101-35D8-A33FEC9845C6}"/>
              </a:ext>
            </a:extLst>
          </p:cNvPr>
          <p:cNvSpPr txBox="1"/>
          <p:nvPr/>
        </p:nvSpPr>
        <p:spPr>
          <a:xfrm>
            <a:off x="838200" y="1745848"/>
            <a:ext cx="1051560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open( ) </a:t>
            </a:r>
            <a:r>
              <a:rPr lang="ko-KR" altLang="en-US" sz="1600" dirty="0"/>
              <a:t>함수를 사용하면 현재 창이나 새 탭</a:t>
            </a:r>
            <a:r>
              <a:rPr lang="en-US" altLang="ko-KR" sz="1600" dirty="0"/>
              <a:t>, </a:t>
            </a:r>
            <a:r>
              <a:rPr lang="ko-KR" altLang="en-US" sz="1600" dirty="0"/>
              <a:t>새로운 알림 창 등 다양한 형태로 새 창을 열 수 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384EC-6535-19D6-6EE4-FBC2DCDD2B99}"/>
              </a:ext>
            </a:extLst>
          </p:cNvPr>
          <p:cNvSpPr txBox="1"/>
          <p:nvPr/>
        </p:nvSpPr>
        <p:spPr>
          <a:xfrm>
            <a:off x="923107" y="2557898"/>
            <a:ext cx="4302034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window.open</a:t>
            </a:r>
            <a:r>
              <a:rPr lang="en-US" altLang="ko-KR" sz="1600" dirty="0"/>
              <a:t>(</a:t>
            </a:r>
            <a:r>
              <a:rPr lang="ko-KR" altLang="en-US" sz="1600" dirty="0"/>
              <a:t>경로</a:t>
            </a:r>
            <a:r>
              <a:rPr lang="en-US" altLang="ko-KR" sz="1600" dirty="0"/>
              <a:t>, </a:t>
            </a:r>
            <a:r>
              <a:rPr lang="ko-KR" altLang="en-US" sz="1600" dirty="0"/>
              <a:t>창 이름</a:t>
            </a:r>
            <a:r>
              <a:rPr lang="en-US" altLang="ko-KR" sz="1600" dirty="0"/>
              <a:t>, </a:t>
            </a:r>
            <a:r>
              <a:rPr lang="ko-KR" altLang="en-US" sz="1600" dirty="0"/>
              <a:t>창 옵션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535E8-A7CB-E30B-7EF0-45948D64740D}"/>
              </a:ext>
            </a:extLst>
          </p:cNvPr>
          <p:cNvSpPr txBox="1"/>
          <p:nvPr/>
        </p:nvSpPr>
        <p:spPr>
          <a:xfrm>
            <a:off x="838200" y="3294478"/>
            <a:ext cx="994518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경로</a:t>
            </a:r>
            <a:r>
              <a:rPr lang="en-US" altLang="ko-KR" sz="1600" dirty="0"/>
              <a:t>: </a:t>
            </a:r>
            <a:r>
              <a:rPr lang="ko-KR" altLang="en-US" sz="1600" dirty="0"/>
              <a:t>팝업 창에 표시할 문서나 사이트의 경로</a:t>
            </a:r>
            <a:r>
              <a:rPr lang="en-US" altLang="ko-KR" sz="1600" dirty="0"/>
              <a:t>(</a:t>
            </a:r>
            <a:r>
              <a:rPr lang="ko-KR" altLang="en-US" sz="1600" dirty="0"/>
              <a:t>주소</a:t>
            </a:r>
            <a:r>
              <a:rPr lang="en-US" altLang="ko-KR" sz="1600" dirty="0"/>
              <a:t>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창 이름</a:t>
            </a:r>
            <a:r>
              <a:rPr lang="en-US" altLang="ko-KR" sz="1600" dirty="0"/>
              <a:t>: </a:t>
            </a:r>
            <a:r>
              <a:rPr lang="ko-KR" altLang="en-US" sz="1600" dirty="0"/>
              <a:t>팝업 창의 이름</a:t>
            </a:r>
            <a:r>
              <a:rPr lang="en-US" altLang="ko-KR" sz="1600" dirty="0"/>
              <a:t>. </a:t>
            </a:r>
            <a:r>
              <a:rPr lang="ko-KR" altLang="en-US" sz="1600" dirty="0"/>
              <a:t>이름을 지정하지 않으면 팝업 창이 계속 새로 나타난다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창 옵션</a:t>
            </a:r>
            <a:r>
              <a:rPr lang="en-US" altLang="ko-KR" sz="1600" dirty="0"/>
              <a:t>: left, top </a:t>
            </a:r>
            <a:r>
              <a:rPr lang="ko-KR" altLang="en-US" sz="1600" dirty="0"/>
              <a:t>속성을 사용해 위치를 정하거나 </a:t>
            </a:r>
            <a:r>
              <a:rPr lang="en-US" altLang="ko-KR" sz="1600" dirty="0"/>
              <a:t>width, height </a:t>
            </a:r>
            <a:r>
              <a:rPr lang="ko-KR" altLang="en-US" sz="1600" dirty="0"/>
              <a:t>속성을 사용해 크기를 지정할 수 있다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위치를 지정하지 않으면 팝업 창은 화면의 맨 왼쪽 위에 나타남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689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9C70B-E3EF-DF1E-4D21-AB89C92D0CAB}"/>
              </a:ext>
            </a:extLst>
          </p:cNvPr>
          <p:cNvSpPr txBox="1"/>
          <p:nvPr/>
        </p:nvSpPr>
        <p:spPr>
          <a:xfrm>
            <a:off x="665431" y="1021849"/>
            <a:ext cx="475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08\popup.html, 08\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\popup.js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0EB13-154B-060F-7E0F-EB7DDFEF5BB8}"/>
              </a:ext>
            </a:extLst>
          </p:cNvPr>
          <p:cNvSpPr txBox="1"/>
          <p:nvPr/>
        </p:nvSpPr>
        <p:spPr>
          <a:xfrm>
            <a:off x="726649" y="2896219"/>
            <a:ext cx="6097508" cy="4238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window.open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(“notice.html”, “”, “width=600, height=500”)</a:t>
            </a:r>
            <a:endParaRPr lang="ko-KR" altLang="en-US" sz="16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BF9CB-9445-6022-C7BE-E185EF69A1FC}"/>
              </a:ext>
            </a:extLst>
          </p:cNvPr>
          <p:cNvSpPr txBox="1"/>
          <p:nvPr/>
        </p:nvSpPr>
        <p:spPr>
          <a:xfrm>
            <a:off x="665430" y="1488365"/>
            <a:ext cx="5794218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popup.html </a:t>
            </a:r>
            <a:r>
              <a:rPr lang="ko-KR" altLang="en-US" sz="1600" dirty="0"/>
              <a:t>문서를 열자 마자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notice.html </a:t>
            </a:r>
            <a:r>
              <a:rPr lang="ko-KR" altLang="en-US" sz="1600" dirty="0"/>
              <a:t>문서가 자동으로 팝업 창 표시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팝업 창의 너비는 </a:t>
            </a:r>
            <a:r>
              <a:rPr lang="en-US" altLang="ko-KR" sz="1600" dirty="0"/>
              <a:t>500px, </a:t>
            </a:r>
            <a:r>
              <a:rPr lang="ko-KR" altLang="en-US" sz="1600" dirty="0"/>
              <a:t>높이는 </a:t>
            </a:r>
            <a:r>
              <a:rPr lang="en-US" altLang="ko-KR" sz="1600" dirty="0"/>
              <a:t>400px  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1AF97-2B02-5CAC-2D41-6CB6D7E1CA26}"/>
              </a:ext>
            </a:extLst>
          </p:cNvPr>
          <p:cNvSpPr txBox="1"/>
          <p:nvPr/>
        </p:nvSpPr>
        <p:spPr>
          <a:xfrm>
            <a:off x="665430" y="433671"/>
            <a:ext cx="47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) </a:t>
            </a:r>
            <a:r>
              <a:rPr lang="ko-KR" altLang="en-US" b="1" dirty="0"/>
              <a:t>팝업 창 열기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C5D515-29E6-3574-3BA0-EBA222C1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44" y="525525"/>
            <a:ext cx="4275904" cy="30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0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9C70B-E3EF-DF1E-4D21-AB89C92D0CAB}"/>
              </a:ext>
            </a:extLst>
          </p:cNvPr>
          <p:cNvSpPr txBox="1"/>
          <p:nvPr/>
        </p:nvSpPr>
        <p:spPr>
          <a:xfrm>
            <a:off x="665430" y="984842"/>
            <a:ext cx="4753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08\popup-2.html, 08\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\popup-2.js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0EB13-154B-060F-7E0F-EB7DDFEF5BB8}"/>
              </a:ext>
            </a:extLst>
          </p:cNvPr>
          <p:cNvSpPr txBox="1"/>
          <p:nvPr/>
        </p:nvSpPr>
        <p:spPr>
          <a:xfrm>
            <a:off x="665430" y="1932936"/>
            <a:ext cx="10140720" cy="19011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function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openPopup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window.open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("notice.html", "</a:t>
            </a:r>
            <a:r>
              <a:rPr lang="ko-KR" altLang="en-US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이벤트팝업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", "width=600 height=500 left=300 top=200")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bttn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document.querySelector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("button");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bttn.onclick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openPopup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sz="16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BF9CB-9445-6022-C7BE-E185EF69A1FC}"/>
              </a:ext>
            </a:extLst>
          </p:cNvPr>
          <p:cNvSpPr txBox="1"/>
          <p:nvPr/>
        </p:nvSpPr>
        <p:spPr>
          <a:xfrm>
            <a:off x="665430" y="1421154"/>
            <a:ext cx="878337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버튼 클릭했을 때 팝업 창 열기</a:t>
            </a:r>
            <a:r>
              <a:rPr lang="en-US" altLang="ko-KR" sz="1600" dirty="0"/>
              <a:t>,  </a:t>
            </a:r>
            <a:r>
              <a:rPr lang="ko-KR" altLang="en-US" sz="1600" dirty="0"/>
              <a:t>팝업 창 이름과 팝업 창 위치 지정하기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1AF97-2B02-5CAC-2D41-6CB6D7E1CA26}"/>
              </a:ext>
            </a:extLst>
          </p:cNvPr>
          <p:cNvSpPr txBox="1"/>
          <p:nvPr/>
        </p:nvSpPr>
        <p:spPr>
          <a:xfrm>
            <a:off x="665430" y="433671"/>
            <a:ext cx="47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) </a:t>
            </a:r>
            <a:r>
              <a:rPr lang="ko-KR" altLang="en-US" b="1" dirty="0"/>
              <a:t>버튼 클릭했을 때 팝업 창 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7AB916-86AA-DCAF-7EF2-747150C4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30" y="3943418"/>
            <a:ext cx="3604695" cy="263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91BD03-F08A-A24D-A1DB-436F4081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399" y="3998460"/>
            <a:ext cx="3543963" cy="25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0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9266-8122-52A0-C5B5-F1DECC5A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 창을 닫는 </a:t>
            </a:r>
            <a:r>
              <a:rPr lang="en-US" altLang="ko-KR" dirty="0"/>
              <a:t>close()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1008D-B87E-76A0-9099-AC8F73FE8E45}"/>
              </a:ext>
            </a:extLst>
          </p:cNvPr>
          <p:cNvSpPr txBox="1"/>
          <p:nvPr/>
        </p:nvSpPr>
        <p:spPr>
          <a:xfrm>
            <a:off x="865403" y="1927290"/>
            <a:ext cx="2265630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window.close</a:t>
            </a:r>
            <a:r>
              <a:rPr lang="en-US" altLang="ko-KR" sz="1600" dirty="0"/>
              <a:t>()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74AB7-C439-C265-B432-2E52DF1910FA}"/>
              </a:ext>
            </a:extLst>
          </p:cNvPr>
          <p:cNvSpPr txBox="1"/>
          <p:nvPr/>
        </p:nvSpPr>
        <p:spPr>
          <a:xfrm>
            <a:off x="765815" y="1421488"/>
            <a:ext cx="555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열려 있는 브라우저 창을 닫는 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2BA4E-8B2F-65D6-B29F-3D8939B1BBC4}"/>
              </a:ext>
            </a:extLst>
          </p:cNvPr>
          <p:cNvSpPr txBox="1"/>
          <p:nvPr/>
        </p:nvSpPr>
        <p:spPr>
          <a:xfrm>
            <a:off x="765815" y="2504272"/>
            <a:ext cx="776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08\notice.html</a:t>
            </a:r>
            <a:r>
              <a:rPr lang="ko-KR" altLang="en-US" sz="1600" dirty="0"/>
              <a:t>에 있는 </a:t>
            </a:r>
            <a:r>
              <a:rPr lang="en-US" altLang="ko-KR" sz="1600" dirty="0"/>
              <a:t>‘</a:t>
            </a:r>
            <a:r>
              <a:rPr lang="ko-KR" altLang="en-US" sz="1600" dirty="0"/>
              <a:t>닫기</a:t>
            </a:r>
            <a:r>
              <a:rPr lang="en-US" altLang="ko-KR" sz="1600" dirty="0"/>
              <a:t>‘ </a:t>
            </a:r>
            <a:r>
              <a:rPr lang="ko-KR" altLang="en-US" sz="1600" dirty="0"/>
              <a:t>버튼 수정하기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FC970-8A8B-F3CD-21FD-3905A30D379D}"/>
              </a:ext>
            </a:extLst>
          </p:cNvPr>
          <p:cNvSpPr txBox="1"/>
          <p:nvPr/>
        </p:nvSpPr>
        <p:spPr>
          <a:xfrm>
            <a:off x="865403" y="3081254"/>
            <a:ext cx="3288671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&lt;button&gt;</a:t>
            </a:r>
            <a:r>
              <a:rPr lang="ko-KR" altLang="en-US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닫기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&lt;/button&gt;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D0B45-1ACB-310E-33F5-43CBD55DD6EE}"/>
              </a:ext>
            </a:extLst>
          </p:cNvPr>
          <p:cNvSpPr txBox="1"/>
          <p:nvPr/>
        </p:nvSpPr>
        <p:spPr>
          <a:xfrm>
            <a:off x="865403" y="4044517"/>
            <a:ext cx="4978048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&lt;button </a:t>
            </a:r>
            <a:r>
              <a:rPr lang="en-US" altLang="ko-KR" sz="1600" b="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onclick="</a:t>
            </a:r>
            <a:r>
              <a:rPr lang="en-US" altLang="ko-KR" sz="1600" b="0" dirty="0" err="1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window.close</a:t>
            </a:r>
            <a:r>
              <a:rPr lang="en-US" altLang="ko-KR" sz="1600" b="0" dirty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()"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닫기</a:t>
            </a:r>
            <a:r>
              <a:rPr lang="en-US" altLang="ko-KR" sz="16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&lt;/button&gt;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8BAA00-9623-EA48-CCBE-84C2D517DC0B}"/>
              </a:ext>
            </a:extLst>
          </p:cNvPr>
          <p:cNvCxnSpPr/>
          <p:nvPr/>
        </p:nvCxnSpPr>
        <p:spPr>
          <a:xfrm>
            <a:off x="2306133" y="3534272"/>
            <a:ext cx="0" cy="41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518E383-201A-B1EF-AD5A-5FA0F8EF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91" y="1495787"/>
            <a:ext cx="4896994" cy="33557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6EC34-319F-45FF-77F8-6673A13DF416}"/>
              </a:ext>
            </a:extLst>
          </p:cNvPr>
          <p:cNvSpPr txBox="1"/>
          <p:nvPr/>
        </p:nvSpPr>
        <p:spPr>
          <a:xfrm>
            <a:off x="8621486" y="4480826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클릭해서 팝업 </a:t>
            </a:r>
            <a:r>
              <a:rPr lang="ko-KR" altLang="en-US" sz="1400"/>
              <a:t>창 닫을 수 있음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538CD86-94B5-B765-C99B-FCB4DD99D536}"/>
              </a:ext>
            </a:extLst>
          </p:cNvPr>
          <p:cNvCxnSpPr/>
          <p:nvPr/>
        </p:nvCxnSpPr>
        <p:spPr>
          <a:xfrm flipV="1">
            <a:off x="10119360" y="4213794"/>
            <a:ext cx="0" cy="267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9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s정석" id="{360E77E7-3AFD-4C7C-B17B-3A77885C3D37}" vid="{88CEC2C8-B33C-41D7-A308-BE16BA75B9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js정석</Template>
  <TotalTime>324</TotalTime>
  <Words>3157</Words>
  <Application>Microsoft Office PowerPoint</Application>
  <PresentationFormat>와이드스크린</PresentationFormat>
  <Paragraphs>370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D2Coding</vt:lpstr>
      <vt:lpstr>맑은 고딕</vt:lpstr>
      <vt:lpstr>Arial</vt:lpstr>
      <vt:lpstr>Calibri</vt:lpstr>
      <vt:lpstr>Cambria Math</vt:lpstr>
      <vt:lpstr>Wingdings</vt:lpstr>
      <vt:lpstr>Office 테마</vt:lpstr>
      <vt:lpstr>08. 내장 객체</vt:lpstr>
      <vt:lpstr>최상위 객체, window</vt:lpstr>
      <vt:lpstr>내장 객체란</vt:lpstr>
      <vt:lpstr>window 객체</vt:lpstr>
      <vt:lpstr>window 객체의 주요 메서드(함수)</vt:lpstr>
      <vt:lpstr>팝업 창을 여는 open() 함수</vt:lpstr>
      <vt:lpstr>PowerPoint 프레젠테이션</vt:lpstr>
      <vt:lpstr>PowerPoint 프레젠테이션</vt:lpstr>
      <vt:lpstr>브라우저 창을 닫는 close() 함수</vt:lpstr>
      <vt:lpstr>screen 객체</vt:lpstr>
      <vt:lpstr>팝업 창, 화면 가운데 표시하기</vt:lpstr>
      <vt:lpstr>PowerPoint 프레젠테이션</vt:lpstr>
      <vt:lpstr>history 객체</vt:lpstr>
      <vt:lpstr>location 객체</vt:lpstr>
      <vt:lpstr>Date 객체 활용하기</vt:lpstr>
      <vt:lpstr>Date 객체</vt:lpstr>
      <vt:lpstr>Date 객체의 인스턴스 만들기</vt:lpstr>
      <vt:lpstr>Date 객체의 인스턴스 만들기</vt:lpstr>
      <vt:lpstr>자바스크립트의 날짜/시간 입력 방식</vt:lpstr>
      <vt:lpstr>Date 객체의 메서드</vt:lpstr>
      <vt:lpstr>Date 객체의 메서드</vt:lpstr>
      <vt:lpstr>Date 객체의 메서드</vt:lpstr>
      <vt:lpstr>[참고] 자바스크립트 시간 단위</vt:lpstr>
      <vt:lpstr>[실습] 만보 걷기, 오늘까지 며칠째일까</vt:lpstr>
      <vt:lpstr>[실습] 만보 걷기, 오늘까지 며칠째일까</vt:lpstr>
      <vt:lpstr>[실습] 만보 걷기, 오늘까지 며칠째일까</vt:lpstr>
      <vt:lpstr>[실습] 디지털 시계 만들기</vt:lpstr>
      <vt:lpstr>[실습] 디지털 시계 만들기</vt:lpstr>
      <vt:lpstr>[실습] 디지털 시계 만들기</vt:lpstr>
      <vt:lpstr>[실습] 디지털 시계 만들기</vt:lpstr>
      <vt:lpstr>[실습] 디지털 시계 만들기</vt:lpstr>
      <vt:lpstr>[실습] 디지털 시계 만들기</vt:lpstr>
      <vt:lpstr>[실습] 디지털 시계 만들기</vt:lpstr>
      <vt:lpstr>[실습] 디지털 시계 만들기</vt:lpstr>
      <vt:lpstr>Math 객체 활용하기</vt:lpstr>
      <vt:lpstr>Math 객체</vt:lpstr>
      <vt:lpstr>Math 객체</vt:lpstr>
      <vt:lpstr>Math 객체</vt:lpstr>
      <vt:lpstr>Math 객체</vt:lpstr>
      <vt:lpstr>Math 객체</vt:lpstr>
      <vt:lpstr>[실습] 웹 문서의 배경 이미지 무작위로 변경하기</vt:lpstr>
      <vt:lpstr>[실습] 웹 문서의 배경 이미지 무작위로 변경하기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08. 내장 객체</dc:title>
  <dc:creator>KoKyunghee</dc:creator>
  <cp:lastModifiedBy>sgwoo</cp:lastModifiedBy>
  <cp:revision>6</cp:revision>
  <dcterms:created xsi:type="dcterms:W3CDTF">2022-11-03T07:15:34Z</dcterms:created>
  <dcterms:modified xsi:type="dcterms:W3CDTF">2022-12-06T07:03:24Z</dcterms:modified>
</cp:coreProperties>
</file>